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74"/>
  </p:notesMasterIdLst>
  <p:sldIdLst>
    <p:sldId id="1381" r:id="rId2"/>
    <p:sldId id="1320" r:id="rId3"/>
    <p:sldId id="1265" r:id="rId4"/>
    <p:sldId id="1306" r:id="rId5"/>
    <p:sldId id="1228" r:id="rId6"/>
    <p:sldId id="1302" r:id="rId7"/>
    <p:sldId id="1229" r:id="rId8"/>
    <p:sldId id="1303" r:id="rId9"/>
    <p:sldId id="1230" r:id="rId10"/>
    <p:sldId id="1304" r:id="rId11"/>
    <p:sldId id="1305" r:id="rId12"/>
    <p:sldId id="1323" r:id="rId13"/>
    <p:sldId id="1226" r:id="rId14"/>
    <p:sldId id="1370" r:id="rId15"/>
    <p:sldId id="1324" r:id="rId16"/>
    <p:sldId id="1266" r:id="rId17"/>
    <p:sldId id="1325" r:id="rId18"/>
    <p:sldId id="1372" r:id="rId19"/>
    <p:sldId id="1327" r:id="rId20"/>
    <p:sldId id="1350" r:id="rId21"/>
    <p:sldId id="1367" r:id="rId22"/>
    <p:sldId id="1310" r:id="rId23"/>
    <p:sldId id="1358" r:id="rId24"/>
    <p:sldId id="1360" r:id="rId25"/>
    <p:sldId id="1221" r:id="rId26"/>
    <p:sldId id="1311" r:id="rId27"/>
    <p:sldId id="1362" r:id="rId28"/>
    <p:sldId id="1363" r:id="rId29"/>
    <p:sldId id="1260" r:id="rId30"/>
    <p:sldId id="1379" r:id="rId31"/>
    <p:sldId id="1364" r:id="rId32"/>
    <p:sldId id="1361" r:id="rId33"/>
    <p:sldId id="1380" r:id="rId34"/>
    <p:sldId id="1376" r:id="rId35"/>
    <p:sldId id="1040" r:id="rId36"/>
    <p:sldId id="1041" r:id="rId37"/>
    <p:sldId id="1042" r:id="rId38"/>
    <p:sldId id="1043" r:id="rId39"/>
    <p:sldId id="1044" r:id="rId40"/>
    <p:sldId id="1045" r:id="rId41"/>
    <p:sldId id="1046" r:id="rId42"/>
    <p:sldId id="1193" r:id="rId43"/>
    <p:sldId id="1194" r:id="rId44"/>
    <p:sldId id="1059" r:id="rId45"/>
    <p:sldId id="1060" r:id="rId46"/>
    <p:sldId id="1047" r:id="rId47"/>
    <p:sldId id="1208" r:id="rId48"/>
    <p:sldId id="1332" r:id="rId49"/>
    <p:sldId id="1335" r:id="rId50"/>
    <p:sldId id="1336" r:id="rId51"/>
    <p:sldId id="1337" r:id="rId52"/>
    <p:sldId id="1368" r:id="rId53"/>
    <p:sldId id="1343" r:id="rId54"/>
    <p:sldId id="1378" r:id="rId55"/>
    <p:sldId id="1329" r:id="rId56"/>
    <p:sldId id="1331" r:id="rId57"/>
    <p:sldId id="1351" r:id="rId58"/>
    <p:sldId id="1334" r:id="rId59"/>
    <p:sldId id="1352" r:id="rId60"/>
    <p:sldId id="1353" r:id="rId61"/>
    <p:sldId id="1354" r:id="rId62"/>
    <p:sldId id="1355" r:id="rId63"/>
    <p:sldId id="1340" r:id="rId64"/>
    <p:sldId id="1210" r:id="rId65"/>
    <p:sldId id="1341" r:id="rId66"/>
    <p:sldId id="1342" r:id="rId67"/>
    <p:sldId id="1344" r:id="rId68"/>
    <p:sldId id="1346" r:id="rId69"/>
    <p:sldId id="1369" r:id="rId70"/>
    <p:sldId id="1215" r:id="rId71"/>
    <p:sldId id="1176" r:id="rId72"/>
    <p:sldId id="1017" r:id="rId7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5B6E5"/>
    <a:srgbClr val="CDACE6"/>
    <a:srgbClr val="4A9B82"/>
    <a:srgbClr val="BFD7D1"/>
    <a:srgbClr val="609D8D"/>
    <a:srgbClr val="9BD3D9"/>
    <a:srgbClr val="3494BA"/>
    <a:srgbClr val="AFCEE7"/>
    <a:srgbClr val="83B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b="1" dirty="0"/>
              <a:t>入院患者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石川中央医療圏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3-4A18-846A-A77941B8B724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将来患者推計</c:v>
                </c:pt>
                <c:pt idx="1">
                  <c:v>2020年度実績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7280</c:v>
                </c:pt>
                <c:pt idx="1">
                  <c:v>6660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3-4A18-846A-A77941B8B7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4773232"/>
        <c:axId val="808043056"/>
      </c:barChart>
      <c:catAx>
        <c:axId val="7247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808043056"/>
        <c:crosses val="autoZero"/>
        <c:auto val="1"/>
        <c:lblAlgn val="ctr"/>
        <c:lblOffset val="100"/>
        <c:noMultiLvlLbl val="0"/>
      </c:catAx>
      <c:valAx>
        <c:axId val="808043056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247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b="1" dirty="0"/>
              <a:t>外来</a:t>
            </a:r>
            <a:r>
              <a:rPr lang="ja-JP" b="1" dirty="0"/>
              <a:t>患者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石川中央医療圏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A-43D3-AB76-2AFF86AC35CE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将来患者推計</c:v>
                </c:pt>
                <c:pt idx="1">
                  <c:v>2020年度実績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32653</c:v>
                </c:pt>
                <c:pt idx="1">
                  <c:v>30266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A-43D3-AB76-2AFF86AC35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4773232"/>
        <c:axId val="808043056"/>
      </c:barChart>
      <c:catAx>
        <c:axId val="7247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808043056"/>
        <c:crosses val="autoZero"/>
        <c:auto val="1"/>
        <c:lblAlgn val="ctr"/>
        <c:lblOffset val="100"/>
        <c:noMultiLvlLbl val="0"/>
      </c:catAx>
      <c:valAx>
        <c:axId val="808043056"/>
        <c:scaling>
          <c:orientation val="minMax"/>
          <c:max val="3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24773232"/>
        <c:crosses val="autoZero"/>
        <c:crossBetween val="between"/>
        <c:majorUnit val="6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DE34B224-69A4-464F-B7D0-816C2F359A8E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81487807-C35C-4E51-A345-4AD65B9BE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50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01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97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17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445">
              <a:defRPr/>
            </a:pPr>
            <a:fld id="{81487807-C35C-4E51-A345-4AD65B9BEEC0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06445">
                <a:defRPr/>
              </a:pPr>
              <a:t>20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35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01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54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39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72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8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34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87807-C35C-4E51-A345-4AD65B9BEEC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06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FE2FC7-EEBC-4676-8ABC-EB29A8050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9172D-2846-4B84-8E5D-D8E649511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18489-C5CE-4F5F-A070-E0D74F8D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3D8F53-4706-4886-B9BA-64537736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D31200-6DC2-49E2-84DB-9BE5C905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1BB364-790B-25ED-786C-749D6BFE7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974781-55FF-48AF-A4CE-5A8D1E99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F24041-A9A9-4CB5-A2CD-576C0B79C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CBD161-CB69-41BB-855C-C9968D9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B36ECB-CFD5-44A4-ACEF-0AB4D270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F95415-D162-4052-804E-7D2EB082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F6579A-4234-48B6-8F26-8565CD43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B0D177-6EB8-4915-B2EC-2C0996542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1471F-11F0-4D92-B278-EA70966B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1B00E8-4148-4DC5-B4F8-66091BF4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9B13A-5936-4A3F-AADB-A2C1EBAC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68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rgbClr val="326D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17117" y="116633"/>
            <a:ext cx="2974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defRPr>
            </a:lvl1pPr>
          </a:lstStyle>
          <a:p>
            <a:fld id="{4A2CECE7-8305-4490-9F97-328A4A3B3F9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99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5" name="図プレースホルダー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42295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8A8BC-5CDD-4D54-84E6-761CEB7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4E0E5-94AF-464C-A873-CADFB104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AED717-2FA0-411E-82DF-810195AA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20780-F4F1-4F5B-9C99-EF4DC4B0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85FA7-77D9-4A21-B40C-AE597A21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7B2F465-D1B5-EB8F-0D06-89923EF17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6419-F2B2-492A-B14F-9FECBF8E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9A7CFC-C80F-458A-B406-E4A69DA5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FEB17-355F-4D11-BF6A-96429D71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0BE885-8C7B-41DA-B3D4-F89E7A73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E142CA-1303-4E02-916F-DC4F083B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02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CD317-7CB1-46CB-8A2C-514C0D7F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C3ACB-E0AC-4FC5-B98A-956A247E0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EBB31A-28B0-4C52-800D-6F842854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735069-FD91-48EC-B0B2-E0531397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0AC212-FD6A-4703-B6E9-40EEC34D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51172E-364F-4531-94C8-D6F74A33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9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9972F-0135-4E86-981D-5BDDCC1B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234502-C226-43E6-A997-DE293FEF6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44AA81-F3E3-4B4A-BE2E-669903E3D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057599D-E89D-4EC3-8D6A-BBB83F1B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C85C20-AEBB-4CFC-80F5-BA4FC6E01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2F3482-20CB-46A5-B8F4-31F221E1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A1A6A9-4F5A-40F5-AB5D-83441417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952F43F-08B0-48A0-A54C-E1A1825E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D2947-8703-4961-9435-A339EA64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98AF21-7A30-4F67-BFD8-0E3CD6A3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7FCFD7-6D7F-466C-9229-FDA550FB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627BEC-D4BC-49CD-965D-43ACC04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A247CE-593B-E4A7-87CB-4CF14A361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5392B6-94D7-4C89-ADCF-70ACFF51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5F7CF7-68A1-4E65-90D9-31DEE598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4A465-832A-41B9-B64C-7DA9EF8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C46C3E-388E-C5F1-4583-7B2E3D42F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963AC-4158-4EFF-8ABE-5E8FE188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7352C0-C83F-4A2D-8F0F-180ECF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D399B-6D0A-4914-9F6F-FBA83AE89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B2DD2-41D4-4DBA-90DC-E6E346B6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CA1932-FEE1-426D-A989-3916D1B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635E6-47F0-46A8-8C4D-FB98C9FA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2F1A63-FA8C-4A47-9C1E-C5490C94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5E168E-F084-494E-8169-271EEED8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2A0560-3626-40B0-9C36-02CA1EB92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7B08E-02BE-4D6E-9778-505F23E5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073F78-7BBD-4315-B5A4-2D64F727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92BE16-2A1A-4474-9EFA-968DEA2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5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E80C78-4096-42EB-B28D-8E2AD6F6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742BDA-26B3-4C55-99FD-71C670A1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AB119-3422-4E97-9D99-FCD753255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C55-46A1-416C-9F0D-E62E414E52F2}" type="datetimeFigureOut">
              <a:rPr kumimoji="1" lang="ja-JP" altLang="en-US" smtClean="0"/>
              <a:t>2023/8/3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187690-3863-46B6-A730-2331BCE60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73540-02D2-4C2B-B6CB-0F217F7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94B0-6D54-4C50-8DFF-7FB7C5CFF6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CCC339-C80F-10FB-F48D-AEC63F9308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E2F1F7">
                <a:alpha val="4000"/>
              </a:srgbClr>
            </a:gs>
            <a:gs pos="3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11"/>
          <a:stretch/>
        </p:blipFill>
        <p:spPr>
          <a:xfrm>
            <a:off x="4178301" y="0"/>
            <a:ext cx="8013700" cy="6840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3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3D9747-6215-4F63-ABE9-262CF47A915C}"/>
              </a:ext>
            </a:extLst>
          </p:cNvPr>
          <p:cNvSpPr/>
          <p:nvPr/>
        </p:nvSpPr>
        <p:spPr>
          <a:xfrm>
            <a:off x="326571" y="446314"/>
            <a:ext cx="1055915" cy="455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6C9AF58-083A-46CB-BB94-41DD7BF7AADD}"/>
              </a:ext>
            </a:extLst>
          </p:cNvPr>
          <p:cNvSpPr/>
          <p:nvPr/>
        </p:nvSpPr>
        <p:spPr>
          <a:xfrm>
            <a:off x="0" y="7114"/>
            <a:ext cx="110109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2000">
                <a:srgbClr val="FFFFFF">
                  <a:alpha val="87000"/>
                </a:srgbClr>
              </a:gs>
              <a:gs pos="62000">
                <a:schemeClr val="bg1">
                  <a:alpha val="0"/>
                </a:schemeClr>
              </a:gs>
              <a:gs pos="52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589723"/>
            <a:ext cx="6325591" cy="2665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800" b="1" dirty="0">
                <a:latin typeface="+mn-ea"/>
                <a:ea typeface="+mn-ea"/>
              </a:rPr>
              <a:t>第１回　</a:t>
            </a:r>
            <a:br>
              <a:rPr lang="en-US" altLang="ja-JP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金沢市立病院再整備</a:t>
            </a:r>
            <a:br>
              <a:rPr lang="en-US" altLang="ja-JP" sz="4800" b="1" dirty="0">
                <a:latin typeface="+mn-ea"/>
                <a:ea typeface="+mn-ea"/>
              </a:rPr>
            </a:br>
            <a:r>
              <a:rPr lang="ja-JP" altLang="en-US" sz="4800" b="1" dirty="0">
                <a:latin typeface="+mn-ea"/>
                <a:ea typeface="+mn-ea"/>
              </a:rPr>
              <a:t>基本構想検討委員会</a:t>
            </a:r>
          </a:p>
        </p:txBody>
      </p:sp>
      <p:sp>
        <p:nvSpPr>
          <p:cNvPr id="5" name="サブタイトル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sz="2000" dirty="0">
                <a:latin typeface="+mn-lt"/>
                <a:ea typeface="+mn-ea"/>
              </a:rPr>
              <a:t>　令和５年６月２日</a:t>
            </a:r>
          </a:p>
          <a:p>
            <a:endParaRPr lang="en-US" altLang="ja-JP" sz="2000" dirty="0">
              <a:latin typeface="+mn-lt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2418F1-2C51-4E32-8446-E76193FE32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90" y="5731955"/>
            <a:ext cx="1200213" cy="10459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B4D46D8-FEFA-416F-90A7-9A85A10EC355}"/>
              </a:ext>
            </a:extLst>
          </p:cNvPr>
          <p:cNvCxnSpPr/>
          <p:nvPr/>
        </p:nvCxnSpPr>
        <p:spPr>
          <a:xfrm>
            <a:off x="619760" y="4255343"/>
            <a:ext cx="547624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9" name="図 8" descr="屋内, 建物, 座る, タイル張り が含まれている画像&#10;&#10;自動的に生成された説明">
            <a:extLst>
              <a:ext uri="{FF2B5EF4-FFF2-40B4-BE49-F238E27FC236}">
                <a16:creationId xmlns:a16="http://schemas.microsoft.com/office/drawing/2014/main" id="{7A043A33-E73E-3ACF-3797-181A98E0C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339" y="2128184"/>
            <a:ext cx="7021661" cy="4644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48A485-11F1-4FC2-8F26-114C73FFBF5C}"/>
              </a:ext>
            </a:extLst>
          </p:cNvPr>
          <p:cNvSpPr/>
          <p:nvPr/>
        </p:nvSpPr>
        <p:spPr>
          <a:xfrm>
            <a:off x="2630339" y="2128184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基礎クラック</a:t>
            </a:r>
          </a:p>
        </p:txBody>
      </p:sp>
    </p:spTree>
    <p:extLst>
      <p:ext uri="{BB962C8B-B14F-4D97-AF65-F5344CB8AC3E}">
        <p14:creationId xmlns:p14="http://schemas.microsoft.com/office/powerpoint/2010/main" val="58688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13" name="図 12" descr="屋内, 小さい, 座る, 建物 が含まれている画像&#10;&#10;自動的に生成された説明">
            <a:extLst>
              <a:ext uri="{FF2B5EF4-FFF2-40B4-BE49-F238E27FC236}">
                <a16:creationId xmlns:a16="http://schemas.microsoft.com/office/drawing/2014/main" id="{45892E65-2A34-11C9-69AE-528644F3ED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00" y="2128186"/>
            <a:ext cx="7020000" cy="468000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522E1A-BB5B-415F-B09F-656D82320F4C}"/>
              </a:ext>
            </a:extLst>
          </p:cNvPr>
          <p:cNvSpPr/>
          <p:nvPr/>
        </p:nvSpPr>
        <p:spPr>
          <a:xfrm>
            <a:off x="2586000" y="2138415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内装の劣化</a:t>
            </a:r>
          </a:p>
        </p:txBody>
      </p:sp>
    </p:spTree>
    <p:extLst>
      <p:ext uri="{BB962C8B-B14F-4D97-AF65-F5344CB8AC3E}">
        <p14:creationId xmlns:p14="http://schemas.microsoft.com/office/powerpoint/2010/main" val="28685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83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</a:t>
            </a:r>
            <a:r>
              <a:rPr lang="ja-JP" altLang="en-US" sz="3200" dirty="0"/>
              <a:t> 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83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</a:t>
            </a:r>
            <a:r>
              <a:rPr lang="ja-JP" altLang="en-US" sz="3200" b="1" u="sng" dirty="0">
                <a:highlight>
                  <a:srgbClr val="ECEDE8"/>
                </a:highlight>
              </a:rPr>
              <a:t>２</a:t>
            </a:r>
            <a:r>
              <a:rPr kumimoji="1" lang="ja-JP" altLang="en-US" sz="3200" b="1" u="sng" dirty="0">
                <a:highlight>
                  <a:srgbClr val="ECEDE8"/>
                </a:highlight>
              </a:rPr>
              <a:t>）</a:t>
            </a:r>
            <a:r>
              <a:rPr lang="ja-JP" altLang="en-US" sz="3200" b="1" u="sng" dirty="0">
                <a:highlight>
                  <a:srgbClr val="ECEDE8"/>
                </a:highlight>
              </a:rPr>
              <a:t> 「市立病院の今後のあり方に関する提言書」の概要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12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（２）「市立病院の今後のあり方に関する提言書」の概要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1DF89-1A00-DAB3-2012-A397C9310563}"/>
              </a:ext>
            </a:extLst>
          </p:cNvPr>
          <p:cNvSpPr txBox="1"/>
          <p:nvPr/>
        </p:nvSpPr>
        <p:spPr>
          <a:xfrm>
            <a:off x="658800" y="1635375"/>
            <a:ext cx="1120300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時期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令和２年２月提言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内容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「老朽化」 「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医療環境の変化」「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人口減少」等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見据えて、今後の市立病院の「存在意義やあり方」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に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    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関する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検討を実施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52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（２）「市立病院の今後のあり方に関する提言書」の概要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1DF89-1A00-DAB3-2012-A397C9310563}"/>
              </a:ext>
            </a:extLst>
          </p:cNvPr>
          <p:cNvSpPr txBox="1"/>
          <p:nvPr/>
        </p:nvSpPr>
        <p:spPr>
          <a:xfrm>
            <a:off x="658800" y="1635375"/>
            <a:ext cx="11203000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提言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lang="ja-JP" altLang="en-US" sz="3200" dirty="0"/>
              <a:t>「金沢市の南部地区や南部近郊地区の急性期病院と</a:t>
            </a:r>
            <a:endParaRPr lang="en-US" altLang="ja-JP" sz="3200" dirty="0"/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/>
              <a:t>　　して、公的な役割を果たすために、</a:t>
            </a:r>
            <a:endParaRPr lang="en-US" altLang="ja-JP" sz="3200" dirty="0"/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　　再整備を視野に検討すべき」と提言を受ける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dirty="0">
              <a:solidFill>
                <a:srgbClr val="FF0000"/>
              </a:solidFill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81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２）「市立病院の今後のあり方に関する提言書」の概要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8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（３）公立病院に期待される役割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（３）公立病院に期待される役割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D3BA54-3A0B-4E8E-B914-67CE6614DB81}"/>
              </a:ext>
            </a:extLst>
          </p:cNvPr>
          <p:cNvSpPr txBox="1"/>
          <p:nvPr/>
        </p:nvSpPr>
        <p:spPr>
          <a:xfrm>
            <a:off x="698928" y="1825875"/>
            <a:ext cx="10794144" cy="459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コロナ禍を通じて見直された公立病院としての役割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■第二種感染症指定病院として、コロナ流行初期から患者の受入を</a:t>
            </a: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積極的に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行い、感染拡大時においても病床確保に最大限努めるなど、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地域の感染症医療に大きく貢献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360000" lvl="0" indent="-360000" algn="just">
              <a:spcAft>
                <a:spcPts val="200"/>
              </a:spcAft>
              <a:defRPr/>
            </a:pPr>
            <a:r>
              <a:rPr lang="ja-JP" altLang="en-US" sz="3200" dirty="0">
                <a:solidFill>
                  <a:prstClr val="black"/>
                </a:solidFill>
              </a:rPr>
              <a:t>■今後の新興感染症流行時においても、</a:t>
            </a:r>
            <a:r>
              <a:rPr lang="ja-JP" altLang="en-US" sz="3200" dirty="0">
                <a:solidFill>
                  <a:srgbClr val="FF0000"/>
                </a:solidFill>
              </a:rPr>
              <a:t>感染症対応の中核的な役割を担うことが期待されている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360000" indent="-360000" algn="just">
              <a:spcAft>
                <a:spcPts val="200"/>
              </a:spcAft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8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6786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）「</a:t>
            </a:r>
            <a:r>
              <a:rPr lang="ja-JP" altLang="en-US" sz="3200" dirty="0"/>
              <a:t>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67872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）「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（４）建替の必要性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17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１．建替えの必要性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0" name="AutoShape 2" descr="OODAサイクルをメタボールで表現した図">
            <a:extLst>
              <a:ext uri="{FF2B5EF4-FFF2-40B4-BE49-F238E27FC236}">
                <a16:creationId xmlns:a16="http://schemas.microsoft.com/office/drawing/2014/main" id="{D5A5E897-5559-4BB2-8979-8322DBA55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68086"/>
            <a:ext cx="3113314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六角形 33">
            <a:extLst>
              <a:ext uri="{FF2B5EF4-FFF2-40B4-BE49-F238E27FC236}">
                <a16:creationId xmlns:a16="http://schemas.microsoft.com/office/drawing/2014/main" id="{B7118E70-74F0-410F-BCBC-98CD86CDB179}"/>
              </a:ext>
            </a:extLst>
          </p:cNvPr>
          <p:cNvSpPr/>
          <p:nvPr/>
        </p:nvSpPr>
        <p:spPr>
          <a:xfrm>
            <a:off x="1902306" y="2819059"/>
            <a:ext cx="2793093" cy="2417778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六角形 2">
            <a:extLst>
              <a:ext uri="{FF2B5EF4-FFF2-40B4-BE49-F238E27FC236}">
                <a16:creationId xmlns:a16="http://schemas.microsoft.com/office/drawing/2014/main" id="{C108CBDF-5ADF-43F7-AFDC-6FCC85B0188C}"/>
              </a:ext>
            </a:extLst>
          </p:cNvPr>
          <p:cNvSpPr/>
          <p:nvPr/>
        </p:nvSpPr>
        <p:spPr>
          <a:xfrm>
            <a:off x="2009091" y="2918147"/>
            <a:ext cx="2560604" cy="2207417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老朽化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六角形 20">
            <a:extLst>
              <a:ext uri="{FF2B5EF4-FFF2-40B4-BE49-F238E27FC236}">
                <a16:creationId xmlns:a16="http://schemas.microsoft.com/office/drawing/2014/main" id="{44E283F8-8662-42B9-A9C1-71995CCB498C}"/>
              </a:ext>
            </a:extLst>
          </p:cNvPr>
          <p:cNvSpPr/>
          <p:nvPr/>
        </p:nvSpPr>
        <p:spPr>
          <a:xfrm>
            <a:off x="4315458" y="4165636"/>
            <a:ext cx="2901047" cy="2511226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E912D68B-1B5D-4DD9-9C1E-1DEB17231EF6}"/>
              </a:ext>
            </a:extLst>
          </p:cNvPr>
          <p:cNvSpPr/>
          <p:nvPr/>
        </p:nvSpPr>
        <p:spPr>
          <a:xfrm>
            <a:off x="6886398" y="2766188"/>
            <a:ext cx="2854171" cy="2470649"/>
          </a:xfrm>
          <a:prstGeom prst="hexagon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六角形 2">
            <a:extLst>
              <a:ext uri="{FF2B5EF4-FFF2-40B4-BE49-F238E27FC236}">
                <a16:creationId xmlns:a16="http://schemas.microsoft.com/office/drawing/2014/main" id="{54BE7EBE-A81A-4B71-9676-7EF78AC14784}"/>
              </a:ext>
            </a:extLst>
          </p:cNvPr>
          <p:cNvSpPr/>
          <p:nvPr/>
        </p:nvSpPr>
        <p:spPr>
          <a:xfrm>
            <a:off x="4482600" y="4293405"/>
            <a:ext cx="2616598" cy="2255688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あり方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検討会の</a:t>
            </a:r>
            <a:endParaRPr lang="en-US" altLang="ja-JP" sz="2400" b="1" dirty="0">
              <a:solidFill>
                <a:schemeClr val="tx1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提言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0E5893B-7336-4EDB-872B-A3729937AA19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（４）建替の必要性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C67DFB1-75B2-462E-A717-E86E82151441}"/>
              </a:ext>
            </a:extLst>
          </p:cNvPr>
          <p:cNvGrpSpPr/>
          <p:nvPr/>
        </p:nvGrpSpPr>
        <p:grpSpPr>
          <a:xfrm>
            <a:off x="4218613" y="1224070"/>
            <a:ext cx="8157338" cy="2694970"/>
            <a:chOff x="4218613" y="1224070"/>
            <a:chExt cx="8157338" cy="269497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11E78E9-2ABE-4528-954D-66476D3477C1}"/>
                </a:ext>
              </a:extLst>
            </p:cNvPr>
            <p:cNvGrpSpPr/>
            <p:nvPr/>
          </p:nvGrpSpPr>
          <p:grpSpPr>
            <a:xfrm>
              <a:off x="4218613" y="1224070"/>
              <a:ext cx="3113314" cy="2694970"/>
              <a:chOff x="4720418" y="1260945"/>
              <a:chExt cx="3113314" cy="2694970"/>
            </a:xfrm>
          </p:grpSpPr>
          <p:sp>
            <p:nvSpPr>
              <p:cNvPr id="27" name="六角形 26">
                <a:extLst>
                  <a:ext uri="{FF2B5EF4-FFF2-40B4-BE49-F238E27FC236}">
                    <a16:creationId xmlns:a16="http://schemas.microsoft.com/office/drawing/2014/main" id="{4666BA2F-5020-435C-8456-2992E8AA42AA}"/>
                  </a:ext>
                </a:extLst>
              </p:cNvPr>
              <p:cNvSpPr/>
              <p:nvPr/>
            </p:nvSpPr>
            <p:spPr>
              <a:xfrm>
                <a:off x="4720418" y="1260945"/>
                <a:ext cx="3113314" cy="2694970"/>
              </a:xfrm>
              <a:prstGeom prst="hexagon">
                <a:avLst/>
              </a:prstGeom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8" name="六角形 2">
                <a:extLst>
                  <a:ext uri="{FF2B5EF4-FFF2-40B4-BE49-F238E27FC236}">
                    <a16:creationId xmlns:a16="http://schemas.microsoft.com/office/drawing/2014/main" id="{229FA2E8-8C59-4F06-901C-BE3FD44A7340}"/>
                  </a:ext>
                </a:extLst>
              </p:cNvPr>
              <p:cNvSpPr/>
              <p:nvPr/>
            </p:nvSpPr>
            <p:spPr>
              <a:xfrm>
                <a:off x="4839445" y="1371393"/>
                <a:ext cx="2854171" cy="2460492"/>
              </a:xfrm>
              <a:prstGeom prst="hexagon">
                <a:avLst/>
              </a:prstGeom>
              <a:solidFill>
                <a:srgbClr val="3494BA"/>
              </a:solidFill>
              <a:ln w="5715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建替え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200" b="1" dirty="0">
                    <a:solidFill>
                      <a:schemeClr val="bg1"/>
                    </a:solidFill>
                    <a:latin typeface="游ゴシック" panose="020F0502020204030204"/>
                    <a:ea typeface="游ゴシック" panose="020B0400000000000000" pitchFamily="50" charset="-128"/>
                  </a:rPr>
                  <a:t>必要</a:t>
                </a:r>
                <a:endParaRPr kumimoji="1" lang="ja-JP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65C0B39-77F0-4BBF-9B0E-3011239E3616}"/>
                </a:ext>
              </a:extLst>
            </p:cNvPr>
            <p:cNvCxnSpPr>
              <a:stCxn id="27" idx="0"/>
            </p:cNvCxnSpPr>
            <p:nvPr/>
          </p:nvCxnSpPr>
          <p:spPr>
            <a:xfrm>
              <a:off x="7331927" y="2571555"/>
              <a:ext cx="4163387" cy="8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1524D3A-956C-4998-B42C-0CC5AE47EE41}"/>
                </a:ext>
              </a:extLst>
            </p:cNvPr>
            <p:cNvSpPr txBox="1"/>
            <p:nvPr/>
          </p:nvSpPr>
          <p:spPr>
            <a:xfrm>
              <a:off x="7750098" y="2020116"/>
              <a:ext cx="4625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新たな金沢市立病院</a:t>
              </a:r>
            </a:p>
          </p:txBody>
        </p:sp>
      </p:grpSp>
      <p:sp>
        <p:nvSpPr>
          <p:cNvPr id="22" name="六角形 2">
            <a:extLst>
              <a:ext uri="{FF2B5EF4-FFF2-40B4-BE49-F238E27FC236}">
                <a16:creationId xmlns:a16="http://schemas.microsoft.com/office/drawing/2014/main" id="{56CA0A46-8CA0-4FA4-9DBC-DB0BF54FA436}"/>
              </a:ext>
            </a:extLst>
          </p:cNvPr>
          <p:cNvSpPr/>
          <p:nvPr/>
        </p:nvSpPr>
        <p:spPr>
          <a:xfrm>
            <a:off x="6983940" y="2883121"/>
            <a:ext cx="2659572" cy="2292734"/>
          </a:xfrm>
          <a:prstGeom prst="hexagon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公立病院の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役割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67865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67866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老朽化の現状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（５）公立病院の建替のステップ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19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67916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67916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u="sng" dirty="0">
                <a:highlight>
                  <a:srgbClr val="ECEDE8"/>
                </a:highlight>
              </a:rPr>
              <a:t>１．建替の必要性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２．現状把握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３．今後ご審議いただきたい事項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910D1E90-A84C-482B-B21C-ED1D477562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BBD9E8-6128-4205-B648-EB4D45F41F3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（１）公立病院の建替えのステップ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E2E5EDD-A679-4F4F-978E-90B0FEC895FA}"/>
              </a:ext>
            </a:extLst>
          </p:cNvPr>
          <p:cNvGrpSpPr/>
          <p:nvPr/>
        </p:nvGrpSpPr>
        <p:grpSpPr>
          <a:xfrm>
            <a:off x="229457" y="5185612"/>
            <a:ext cx="6882542" cy="1305580"/>
            <a:chOff x="229456" y="4807049"/>
            <a:chExt cx="8935281" cy="1694973"/>
          </a:xfrm>
        </p:grpSpPr>
        <p:sp>
          <p:nvSpPr>
            <p:cNvPr id="6" name="六角形 2">
              <a:extLst>
                <a:ext uri="{FF2B5EF4-FFF2-40B4-BE49-F238E27FC236}">
                  <a16:creationId xmlns:a16="http://schemas.microsoft.com/office/drawing/2014/main" id="{E8E5F017-26AD-4ED5-9DCA-7CF77E7CBF55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01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E465654-99C5-481C-813D-FE166E448152}"/>
                </a:ext>
              </a:extLst>
            </p:cNvPr>
            <p:cNvGrpSpPr/>
            <p:nvPr/>
          </p:nvGrpSpPr>
          <p:grpSpPr>
            <a:xfrm>
              <a:off x="229456" y="4807049"/>
              <a:ext cx="8935281" cy="1694973"/>
              <a:chOff x="229456" y="4807049"/>
              <a:chExt cx="8935281" cy="1694973"/>
            </a:xfrm>
          </p:grpSpPr>
          <p:sp>
            <p:nvSpPr>
              <p:cNvPr id="7" name="フリーフォーム: 図形 3">
                <a:extLst>
                  <a:ext uri="{FF2B5EF4-FFF2-40B4-BE49-F238E27FC236}">
                    <a16:creationId xmlns:a16="http://schemas.microsoft.com/office/drawing/2014/main" id="{4CE2B714-FC56-4F62-89ED-4B66A14150F4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" name="テキスト ボックス 50">
                <a:extLst>
                  <a:ext uri="{FF2B5EF4-FFF2-40B4-BE49-F238E27FC236}">
                    <a16:creationId xmlns:a16="http://schemas.microsoft.com/office/drawing/2014/main" id="{145914D2-2373-4BCF-A6A7-7D91DE3AE1AC}"/>
                  </a:ext>
                </a:extLst>
              </p:cNvPr>
              <p:cNvSpPr txBox="1"/>
              <p:nvPr/>
            </p:nvSpPr>
            <p:spPr>
              <a:xfrm>
                <a:off x="2257547" y="5802354"/>
                <a:ext cx="6907190" cy="69966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基本構想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（建て替え方針の決定）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1D01D58A-467D-4BE0-A1C3-141C9774AC19}"/>
              </a:ext>
            </a:extLst>
          </p:cNvPr>
          <p:cNvGrpSpPr/>
          <p:nvPr/>
        </p:nvGrpSpPr>
        <p:grpSpPr>
          <a:xfrm>
            <a:off x="1425954" y="4481240"/>
            <a:ext cx="6737070" cy="1318468"/>
            <a:chOff x="229456" y="4807049"/>
            <a:chExt cx="8746422" cy="1711705"/>
          </a:xfrm>
        </p:grpSpPr>
        <p:sp>
          <p:nvSpPr>
            <p:cNvPr id="88" name="六角形 2">
              <a:extLst>
                <a:ext uri="{FF2B5EF4-FFF2-40B4-BE49-F238E27FC236}">
                  <a16:creationId xmlns:a16="http://schemas.microsoft.com/office/drawing/2014/main" id="{86034DE0-AE54-425B-A2C0-6EAF6ADC119C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02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19DF8767-633A-4C84-9B33-656B84E89AD0}"/>
                </a:ext>
              </a:extLst>
            </p:cNvPr>
            <p:cNvGrpSpPr/>
            <p:nvPr/>
          </p:nvGrpSpPr>
          <p:grpSpPr>
            <a:xfrm>
              <a:off x="229456" y="4807049"/>
              <a:ext cx="8746422" cy="1711705"/>
              <a:chOff x="229456" y="4807049"/>
              <a:chExt cx="8746422" cy="1711705"/>
            </a:xfrm>
          </p:grpSpPr>
          <p:sp>
            <p:nvSpPr>
              <p:cNvPr id="90" name="フリーフォーム: 図形 3">
                <a:extLst>
                  <a:ext uri="{FF2B5EF4-FFF2-40B4-BE49-F238E27FC236}">
                    <a16:creationId xmlns:a16="http://schemas.microsoft.com/office/drawing/2014/main" id="{F7072F49-54E0-459C-A45F-19F6BCF82B39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1" name="テキスト ボックス 50">
                <a:extLst>
                  <a:ext uri="{FF2B5EF4-FFF2-40B4-BE49-F238E27FC236}">
                    <a16:creationId xmlns:a16="http://schemas.microsoft.com/office/drawing/2014/main" id="{5F60C9E3-47F0-4CD3-A58B-97FBFCF031B2}"/>
                  </a:ext>
                </a:extLst>
              </p:cNvPr>
              <p:cNvSpPr txBox="1"/>
              <p:nvPr/>
            </p:nvSpPr>
            <p:spPr>
              <a:xfrm>
                <a:off x="2267642" y="5820085"/>
                <a:ext cx="6708236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基本計画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（建て替え方針の具体化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B92DA548-7971-439C-B521-0D180C8D3446}"/>
              </a:ext>
            </a:extLst>
          </p:cNvPr>
          <p:cNvGrpSpPr/>
          <p:nvPr/>
        </p:nvGrpSpPr>
        <p:grpSpPr>
          <a:xfrm>
            <a:off x="2618466" y="3777337"/>
            <a:ext cx="7693934" cy="1318468"/>
            <a:chOff x="229456" y="4807049"/>
            <a:chExt cx="9988673" cy="1711705"/>
          </a:xfrm>
        </p:grpSpPr>
        <p:sp>
          <p:nvSpPr>
            <p:cNvPr id="93" name="六角形 2">
              <a:extLst>
                <a:ext uri="{FF2B5EF4-FFF2-40B4-BE49-F238E27FC236}">
                  <a16:creationId xmlns:a16="http://schemas.microsoft.com/office/drawing/2014/main" id="{08286A62-148F-430D-AF71-DE63BA473B96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03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ADE82C4B-ED0D-425F-9DBD-A820737288A0}"/>
                </a:ext>
              </a:extLst>
            </p:cNvPr>
            <p:cNvGrpSpPr/>
            <p:nvPr/>
          </p:nvGrpSpPr>
          <p:grpSpPr>
            <a:xfrm>
              <a:off x="229456" y="4807049"/>
              <a:ext cx="9988673" cy="1711705"/>
              <a:chOff x="229456" y="4807049"/>
              <a:chExt cx="9988673" cy="1711705"/>
            </a:xfrm>
          </p:grpSpPr>
          <p:sp>
            <p:nvSpPr>
              <p:cNvPr id="95" name="フリーフォーム: 図形 3">
                <a:extLst>
                  <a:ext uri="{FF2B5EF4-FFF2-40B4-BE49-F238E27FC236}">
                    <a16:creationId xmlns:a16="http://schemas.microsoft.com/office/drawing/2014/main" id="{3EC91550-90F3-4456-920F-8AA63F078A43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6" name="テキスト ボックス 50">
                <a:extLst>
                  <a:ext uri="{FF2B5EF4-FFF2-40B4-BE49-F238E27FC236}">
                    <a16:creationId xmlns:a16="http://schemas.microsoft.com/office/drawing/2014/main" id="{824C49D0-B29D-4254-B513-74E38C9FD898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7950486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基本設計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（建物イメージの具現化）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8590F7D-7419-4C8C-B879-651ACE1AD20C}"/>
              </a:ext>
            </a:extLst>
          </p:cNvPr>
          <p:cNvGrpSpPr/>
          <p:nvPr/>
        </p:nvGrpSpPr>
        <p:grpSpPr>
          <a:xfrm>
            <a:off x="3817370" y="3073435"/>
            <a:ext cx="5756164" cy="1318468"/>
            <a:chOff x="229456" y="4807049"/>
            <a:chExt cx="7472957" cy="1711705"/>
          </a:xfrm>
        </p:grpSpPr>
        <p:sp>
          <p:nvSpPr>
            <p:cNvPr id="98" name="六角形 2">
              <a:extLst>
                <a:ext uri="{FF2B5EF4-FFF2-40B4-BE49-F238E27FC236}">
                  <a16:creationId xmlns:a16="http://schemas.microsoft.com/office/drawing/2014/main" id="{4F289B67-FDC7-46CD-A199-76440AB74DF0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04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23AC1D94-3E6D-4E4E-86CB-A45AD3A624EB}"/>
                </a:ext>
              </a:extLst>
            </p:cNvPr>
            <p:cNvGrpSpPr/>
            <p:nvPr/>
          </p:nvGrpSpPr>
          <p:grpSpPr>
            <a:xfrm>
              <a:off x="229456" y="4807049"/>
              <a:ext cx="7472957" cy="1711705"/>
              <a:chOff x="229456" y="4807049"/>
              <a:chExt cx="7472957" cy="1711705"/>
            </a:xfrm>
          </p:grpSpPr>
          <p:sp>
            <p:nvSpPr>
              <p:cNvPr id="100" name="フリーフォーム: 図形 3">
                <a:extLst>
                  <a:ext uri="{FF2B5EF4-FFF2-40B4-BE49-F238E27FC236}">
                    <a16:creationId xmlns:a16="http://schemas.microsoft.com/office/drawing/2014/main" id="{92387C24-E29C-438A-97AF-88C29682BDF8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1" name="テキスト ボックス 50">
                <a:extLst>
                  <a:ext uri="{FF2B5EF4-FFF2-40B4-BE49-F238E27FC236}">
                    <a16:creationId xmlns:a16="http://schemas.microsoft.com/office/drawing/2014/main" id="{6ACF4E52-AD52-47BE-9DC0-5E420626C14F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5434770" cy="69866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実施設計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（施工のための設計）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E37652A6-B4D6-4E33-BCC1-AB8C4820C04E}"/>
              </a:ext>
            </a:extLst>
          </p:cNvPr>
          <p:cNvGrpSpPr/>
          <p:nvPr/>
        </p:nvGrpSpPr>
        <p:grpSpPr>
          <a:xfrm>
            <a:off x="5020771" y="2368507"/>
            <a:ext cx="5441447" cy="1319494"/>
            <a:chOff x="229456" y="4807049"/>
            <a:chExt cx="7064375" cy="1713037"/>
          </a:xfrm>
        </p:grpSpPr>
        <p:sp>
          <p:nvSpPr>
            <p:cNvPr id="103" name="六角形 2">
              <a:extLst>
                <a:ext uri="{FF2B5EF4-FFF2-40B4-BE49-F238E27FC236}">
                  <a16:creationId xmlns:a16="http://schemas.microsoft.com/office/drawing/2014/main" id="{CFD85068-D86E-4481-9DDE-EBD44DB84F93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05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2510B41F-4316-44DF-A98A-563FBFDEC6F3}"/>
                </a:ext>
              </a:extLst>
            </p:cNvPr>
            <p:cNvGrpSpPr/>
            <p:nvPr/>
          </p:nvGrpSpPr>
          <p:grpSpPr>
            <a:xfrm>
              <a:off x="229456" y="4807049"/>
              <a:ext cx="7064375" cy="1713037"/>
              <a:chOff x="229456" y="4807049"/>
              <a:chExt cx="7064375" cy="1713037"/>
            </a:xfrm>
          </p:grpSpPr>
          <p:sp>
            <p:nvSpPr>
              <p:cNvPr id="105" name="フリーフォーム: 図形 3">
                <a:extLst>
                  <a:ext uri="{FF2B5EF4-FFF2-40B4-BE49-F238E27FC236}">
                    <a16:creationId xmlns:a16="http://schemas.microsoft.com/office/drawing/2014/main" id="{2AFAA819-C9D3-4FC9-95D7-97D61EA5BCC1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06" name="テキスト ボックス 50">
                <a:extLst>
                  <a:ext uri="{FF2B5EF4-FFF2-40B4-BE49-F238E27FC236}">
                    <a16:creationId xmlns:a16="http://schemas.microsoft.com/office/drawing/2014/main" id="{482A6C97-96C5-4D47-BEEC-B01D5BE51AC7}"/>
                  </a:ext>
                </a:extLst>
              </p:cNvPr>
              <p:cNvSpPr txBox="1"/>
              <p:nvPr/>
            </p:nvSpPr>
            <p:spPr>
              <a:xfrm>
                <a:off x="2267643" y="5820085"/>
                <a:ext cx="2987999" cy="70000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工事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D2C73C3-FA95-44B0-8319-171E84A25EC6}"/>
              </a:ext>
            </a:extLst>
          </p:cNvPr>
          <p:cNvGrpSpPr/>
          <p:nvPr/>
        </p:nvGrpSpPr>
        <p:grpSpPr>
          <a:xfrm>
            <a:off x="6219675" y="1663578"/>
            <a:ext cx="5441447" cy="1319495"/>
            <a:chOff x="229456" y="4807049"/>
            <a:chExt cx="7064375" cy="1713039"/>
          </a:xfrm>
        </p:grpSpPr>
        <p:sp>
          <p:nvSpPr>
            <p:cNvPr id="108" name="六角形 2">
              <a:extLst>
                <a:ext uri="{FF2B5EF4-FFF2-40B4-BE49-F238E27FC236}">
                  <a16:creationId xmlns:a16="http://schemas.microsoft.com/office/drawing/2014/main" id="{28302446-6D89-4C5F-AFBA-F3990520C3BA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06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0F87FC16-C298-4C66-B284-B77301991781}"/>
                </a:ext>
              </a:extLst>
            </p:cNvPr>
            <p:cNvGrpSpPr/>
            <p:nvPr/>
          </p:nvGrpSpPr>
          <p:grpSpPr>
            <a:xfrm>
              <a:off x="229456" y="4807049"/>
              <a:ext cx="7064375" cy="1713039"/>
              <a:chOff x="229456" y="4807049"/>
              <a:chExt cx="7064375" cy="1713039"/>
            </a:xfrm>
          </p:grpSpPr>
          <p:sp>
            <p:nvSpPr>
              <p:cNvPr id="110" name="フリーフォーム: 図形 3">
                <a:extLst>
                  <a:ext uri="{FF2B5EF4-FFF2-40B4-BE49-F238E27FC236}">
                    <a16:creationId xmlns:a16="http://schemas.microsoft.com/office/drawing/2014/main" id="{B1588362-7611-4C49-93AB-7D3CBAB8AC93}"/>
                  </a:ext>
                </a:extLst>
              </p:cNvPr>
              <p:cNvSpPr/>
              <p:nvPr/>
            </p:nvSpPr>
            <p:spPr>
              <a:xfrm>
                <a:off x="229456" y="4807049"/>
                <a:ext cx="7064375" cy="1647825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1" name="テキスト ボックス 50">
                <a:extLst>
                  <a:ext uri="{FF2B5EF4-FFF2-40B4-BE49-F238E27FC236}">
                    <a16:creationId xmlns:a16="http://schemas.microsoft.com/office/drawing/2014/main" id="{89EB611B-6F4D-4484-86A2-10DCEB319372}"/>
                  </a:ext>
                </a:extLst>
              </p:cNvPr>
              <p:cNvSpPr txBox="1"/>
              <p:nvPr/>
            </p:nvSpPr>
            <p:spPr>
              <a:xfrm>
                <a:off x="2267643" y="5820087"/>
                <a:ext cx="2987999" cy="70000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使用開始</a:t>
                </a: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5AEB09DD-6D1D-4FBF-91B7-DD454BFF530F}"/>
              </a:ext>
            </a:extLst>
          </p:cNvPr>
          <p:cNvGrpSpPr/>
          <p:nvPr/>
        </p:nvGrpSpPr>
        <p:grpSpPr>
          <a:xfrm>
            <a:off x="230803" y="5185396"/>
            <a:ext cx="5546575" cy="1304809"/>
            <a:chOff x="229456" y="4807048"/>
            <a:chExt cx="7200858" cy="1693974"/>
          </a:xfrm>
        </p:grpSpPr>
        <p:sp>
          <p:nvSpPr>
            <p:cNvPr id="113" name="六角形 2">
              <a:extLst>
                <a:ext uri="{FF2B5EF4-FFF2-40B4-BE49-F238E27FC236}">
                  <a16:creationId xmlns:a16="http://schemas.microsoft.com/office/drawing/2014/main" id="{6CACE019-C0B5-4F35-9268-3C9D6D29926C}"/>
                </a:ext>
              </a:extLst>
            </p:cNvPr>
            <p:cNvSpPr/>
            <p:nvPr/>
          </p:nvSpPr>
          <p:spPr>
            <a:xfrm>
              <a:off x="473708" y="5018410"/>
              <a:ext cx="1419998" cy="1224136"/>
            </a:xfrm>
            <a:prstGeom prst="hexagon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STEP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01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A10E98A9-63BF-45CE-80CB-7DCE54009579}"/>
                </a:ext>
              </a:extLst>
            </p:cNvPr>
            <p:cNvGrpSpPr/>
            <p:nvPr/>
          </p:nvGrpSpPr>
          <p:grpSpPr>
            <a:xfrm>
              <a:off x="229456" y="4807048"/>
              <a:ext cx="7200858" cy="1693974"/>
              <a:chOff x="229456" y="4807048"/>
              <a:chExt cx="7200858" cy="1693974"/>
            </a:xfrm>
          </p:grpSpPr>
          <p:sp>
            <p:nvSpPr>
              <p:cNvPr id="115" name="フリーフォーム: 図形 3">
                <a:extLst>
                  <a:ext uri="{FF2B5EF4-FFF2-40B4-BE49-F238E27FC236}">
                    <a16:creationId xmlns:a16="http://schemas.microsoft.com/office/drawing/2014/main" id="{FEF1CA03-873C-4A1C-8531-C31FE8FFBD63}"/>
                  </a:ext>
                </a:extLst>
              </p:cNvPr>
              <p:cNvSpPr/>
              <p:nvPr/>
            </p:nvSpPr>
            <p:spPr>
              <a:xfrm>
                <a:off x="229456" y="4807048"/>
                <a:ext cx="7064375" cy="1647826"/>
              </a:xfrm>
              <a:custGeom>
                <a:avLst/>
                <a:gdLst>
                  <a:gd name="connsiteX0" fmla="*/ 1816100 w 2654300"/>
                  <a:gd name="connsiteY0" fmla="*/ 1000125 h 1647825"/>
                  <a:gd name="connsiteX1" fmla="*/ 1495425 w 2654300"/>
                  <a:gd name="connsiteY1" fmla="*/ 1647825 h 1647825"/>
                  <a:gd name="connsiteX2" fmla="*/ 409575 w 2654300"/>
                  <a:gd name="connsiteY2" fmla="*/ 1647825 h 1647825"/>
                  <a:gd name="connsiteX3" fmla="*/ 0 w 2654300"/>
                  <a:gd name="connsiteY3" fmla="*/ 825500 h 1647825"/>
                  <a:gd name="connsiteX4" fmla="*/ 412750 w 2654300"/>
                  <a:gd name="connsiteY4" fmla="*/ 0 h 1647825"/>
                  <a:gd name="connsiteX5" fmla="*/ 1498600 w 2654300"/>
                  <a:gd name="connsiteY5" fmla="*/ 0 h 1647825"/>
                  <a:gd name="connsiteX6" fmla="*/ 1908175 w 2654300"/>
                  <a:gd name="connsiteY6" fmla="*/ 819150 h 1647825"/>
                  <a:gd name="connsiteX7" fmla="*/ 2654300 w 2654300"/>
                  <a:gd name="connsiteY7" fmla="*/ 819150 h 1647825"/>
                  <a:gd name="connsiteX0" fmla="*/ 1816100 w 7826375"/>
                  <a:gd name="connsiteY0" fmla="*/ 1000125 h 1647825"/>
                  <a:gd name="connsiteX1" fmla="*/ 1495425 w 7826375"/>
                  <a:gd name="connsiteY1" fmla="*/ 1647825 h 1647825"/>
                  <a:gd name="connsiteX2" fmla="*/ 409575 w 7826375"/>
                  <a:gd name="connsiteY2" fmla="*/ 1647825 h 1647825"/>
                  <a:gd name="connsiteX3" fmla="*/ 0 w 7826375"/>
                  <a:gd name="connsiteY3" fmla="*/ 825500 h 1647825"/>
                  <a:gd name="connsiteX4" fmla="*/ 412750 w 7826375"/>
                  <a:gd name="connsiteY4" fmla="*/ 0 h 1647825"/>
                  <a:gd name="connsiteX5" fmla="*/ 1498600 w 7826375"/>
                  <a:gd name="connsiteY5" fmla="*/ 0 h 1647825"/>
                  <a:gd name="connsiteX6" fmla="*/ 1908175 w 7826375"/>
                  <a:gd name="connsiteY6" fmla="*/ 819150 h 1647825"/>
                  <a:gd name="connsiteX7" fmla="*/ 7826375 w 7826375"/>
                  <a:gd name="connsiteY7" fmla="*/ 819150 h 1647825"/>
                  <a:gd name="connsiteX0" fmla="*/ 1816100 w 7056755"/>
                  <a:gd name="connsiteY0" fmla="*/ 1000125 h 1647825"/>
                  <a:gd name="connsiteX1" fmla="*/ 1495425 w 7056755"/>
                  <a:gd name="connsiteY1" fmla="*/ 1647825 h 1647825"/>
                  <a:gd name="connsiteX2" fmla="*/ 409575 w 7056755"/>
                  <a:gd name="connsiteY2" fmla="*/ 1647825 h 1647825"/>
                  <a:gd name="connsiteX3" fmla="*/ 0 w 7056755"/>
                  <a:gd name="connsiteY3" fmla="*/ 825500 h 1647825"/>
                  <a:gd name="connsiteX4" fmla="*/ 412750 w 7056755"/>
                  <a:gd name="connsiteY4" fmla="*/ 0 h 1647825"/>
                  <a:gd name="connsiteX5" fmla="*/ 1498600 w 7056755"/>
                  <a:gd name="connsiteY5" fmla="*/ 0 h 1647825"/>
                  <a:gd name="connsiteX6" fmla="*/ 1908175 w 7056755"/>
                  <a:gd name="connsiteY6" fmla="*/ 819150 h 1647825"/>
                  <a:gd name="connsiteX7" fmla="*/ 7056755 w 7056755"/>
                  <a:gd name="connsiteY7" fmla="*/ 83439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2677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03910 h 1647825"/>
                  <a:gd name="connsiteX0" fmla="*/ 1816100 w 7064375"/>
                  <a:gd name="connsiteY0" fmla="*/ 1000125 h 1647825"/>
                  <a:gd name="connsiteX1" fmla="*/ 1495425 w 7064375"/>
                  <a:gd name="connsiteY1" fmla="*/ 1647825 h 1647825"/>
                  <a:gd name="connsiteX2" fmla="*/ 409575 w 7064375"/>
                  <a:gd name="connsiteY2" fmla="*/ 1647825 h 1647825"/>
                  <a:gd name="connsiteX3" fmla="*/ 0 w 7064375"/>
                  <a:gd name="connsiteY3" fmla="*/ 825500 h 1647825"/>
                  <a:gd name="connsiteX4" fmla="*/ 412750 w 7064375"/>
                  <a:gd name="connsiteY4" fmla="*/ 0 h 1647825"/>
                  <a:gd name="connsiteX5" fmla="*/ 1498600 w 7064375"/>
                  <a:gd name="connsiteY5" fmla="*/ 0 h 1647825"/>
                  <a:gd name="connsiteX6" fmla="*/ 1908175 w 7064375"/>
                  <a:gd name="connsiteY6" fmla="*/ 819150 h 1647825"/>
                  <a:gd name="connsiteX7" fmla="*/ 7064375 w 7064375"/>
                  <a:gd name="connsiteY7" fmla="*/ 81915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64375" h="1647825">
                    <a:moveTo>
                      <a:pt x="1816100" y="1000125"/>
                    </a:moveTo>
                    <a:lnTo>
                      <a:pt x="1495425" y="1647825"/>
                    </a:lnTo>
                    <a:lnTo>
                      <a:pt x="409575" y="1647825"/>
                    </a:lnTo>
                    <a:lnTo>
                      <a:pt x="0" y="825500"/>
                    </a:lnTo>
                    <a:lnTo>
                      <a:pt x="412750" y="0"/>
                    </a:lnTo>
                    <a:lnTo>
                      <a:pt x="1498600" y="0"/>
                    </a:lnTo>
                    <a:lnTo>
                      <a:pt x="1908175" y="819150"/>
                    </a:lnTo>
                    <a:lnTo>
                      <a:pt x="7064375" y="819150"/>
                    </a:lnTo>
                  </a:path>
                </a:pathLst>
              </a:custGeom>
              <a:noFill/>
              <a:ln w="3175">
                <a:solidFill>
                  <a:schemeClr val="accent2">
                    <a:lumMod val="60000"/>
                    <a:lumOff val="40000"/>
                  </a:schemeClr>
                </a:solidFill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16" name="テキスト ボックス 50">
                <a:extLst>
                  <a:ext uri="{FF2B5EF4-FFF2-40B4-BE49-F238E27FC236}">
                    <a16:creationId xmlns:a16="http://schemas.microsoft.com/office/drawing/2014/main" id="{362BFE39-A925-40FD-81F2-A58CEA00C3BA}"/>
                  </a:ext>
                </a:extLst>
              </p:cNvPr>
              <p:cNvSpPr txBox="1"/>
              <p:nvPr/>
            </p:nvSpPr>
            <p:spPr>
              <a:xfrm>
                <a:off x="2257548" y="5802352"/>
                <a:ext cx="5172766" cy="69867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基本構想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rPr>
                  <a:t>（建て替え方針の決定）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42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613854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613853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２．現状把握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３．今後ご審議いただきたい事項</a:t>
            </a:r>
            <a:endParaRPr lang="en-US" altLang="ja-JP" sz="3200" dirty="0">
              <a:solidFill>
                <a:srgbClr val="C7C7C7"/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B78EA6CF-A91E-4936-A0E7-39EA9B81A5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1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00524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5" y="1250179"/>
            <a:ext cx="8987662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22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（１）国、県の動向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3362503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①診療報酬改定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BE33C9-CCA5-B4CF-8831-CB82F38BAC24}"/>
              </a:ext>
            </a:extLst>
          </p:cNvPr>
          <p:cNvSpPr txBox="1"/>
          <p:nvPr/>
        </p:nvSpPr>
        <p:spPr>
          <a:xfrm>
            <a:off x="1456077" y="2417020"/>
            <a:ext cx="10578658" cy="4259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年度改定では</a:t>
            </a:r>
            <a:r>
              <a:rPr lang="en-US" altLang="ja-JP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…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急性期充実体制加算や紹介受診重点医療機関を新設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➡急性期・回復期・療養期機能の役割分担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■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2024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年度改定では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…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トリプル改定（診療、介護、障害）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➡次期地域医療構想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(2025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年～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を見据えた措置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B85BC5-E0B6-4404-9B99-B63E51B6D4F9}"/>
              </a:ext>
            </a:extLst>
          </p:cNvPr>
          <p:cNvSpPr txBox="1"/>
          <p:nvPr/>
        </p:nvSpPr>
        <p:spPr>
          <a:xfrm>
            <a:off x="-1828800" y="1404057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40768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890998" y="1846354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②８次医療計画の内容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3B6EC6-5D16-CA1D-B945-5DF4E27F08A6}"/>
              </a:ext>
            </a:extLst>
          </p:cNvPr>
          <p:cNvSpPr txBox="1"/>
          <p:nvPr/>
        </p:nvSpPr>
        <p:spPr>
          <a:xfrm>
            <a:off x="1456077" y="2417020"/>
            <a:ext cx="10578658" cy="26070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3200" dirty="0"/>
              <a:t>■５疾病５事業並びに在宅医療に</a:t>
            </a:r>
            <a:endParaRPr lang="en-US" altLang="ja-JP" sz="3200" dirty="0"/>
          </a:p>
          <a:p>
            <a:pPr marL="360000" indent="-360000"/>
            <a:r>
              <a:rPr lang="ja-JP" altLang="en-US" sz="3200" dirty="0"/>
              <a:t>　「新興感染症発生・まん延時における医療」が追加</a:t>
            </a:r>
            <a:br>
              <a:rPr lang="en-US" altLang="ja-JP" sz="3200" dirty="0"/>
            </a:br>
            <a:r>
              <a:rPr lang="ja-JP" altLang="en-US" sz="3200" dirty="0"/>
              <a:t>➡５疾病６事業並びに在宅医療</a:t>
            </a:r>
            <a:endParaRPr lang="en-US" altLang="ja-JP" sz="3200" dirty="0"/>
          </a:p>
          <a:p>
            <a:pPr marL="360000" indent="-360000"/>
            <a:endParaRPr lang="en-US" altLang="ja-JP" sz="3000" dirty="0"/>
          </a:p>
          <a:p>
            <a:pPr marL="360000" indent="-360000"/>
            <a:r>
              <a:rPr lang="ja-JP" altLang="en-US" sz="3200" dirty="0"/>
              <a:t>■必要に応じて地域医療支援病院の責務の見直しを検討</a:t>
            </a:r>
            <a:endParaRPr lang="en-US" altLang="ja-JP" sz="3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BFA2FE-2A3B-4E90-8768-9D0BE60BAA57}"/>
              </a:ext>
            </a:extLst>
          </p:cNvPr>
          <p:cNvSpPr txBox="1"/>
          <p:nvPr/>
        </p:nvSpPr>
        <p:spPr>
          <a:xfrm>
            <a:off x="-1828800" y="1404057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27814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2C8720-F22B-E122-940C-B93885CCD3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06" y="2210725"/>
            <a:ext cx="8680146" cy="4391498"/>
          </a:xfrm>
          <a:prstGeom prst="rect">
            <a:avLst/>
          </a:prstGeom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国、県の動向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585972" y="1627279"/>
            <a:ext cx="101845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③急激な高騰が続く病院建設費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A51B94A-76CA-70FB-B9CE-568510F4D0D3}"/>
              </a:ext>
            </a:extLst>
          </p:cNvPr>
          <p:cNvSpPr txBox="1"/>
          <p:nvPr/>
        </p:nvSpPr>
        <p:spPr>
          <a:xfrm>
            <a:off x="7670459" y="6602223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lang="en-US" altLang="ja-JP" sz="1000" dirty="0"/>
              <a:t>】</a:t>
            </a:r>
            <a:r>
              <a:rPr lang="zh-TW" altLang="en-US" sz="1000" dirty="0"/>
              <a:t>一般財団法人建設物価調査会</a:t>
            </a:r>
            <a:endParaRPr kumimoji="1" lang="ja-JP" altLang="en-US" sz="10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0FB81C2-BCCC-3332-4722-102B771037A7}"/>
              </a:ext>
            </a:extLst>
          </p:cNvPr>
          <p:cNvCxnSpPr>
            <a:cxnSpLocks/>
          </p:cNvCxnSpPr>
          <p:nvPr/>
        </p:nvCxnSpPr>
        <p:spPr>
          <a:xfrm>
            <a:off x="9008189" y="2286296"/>
            <a:ext cx="0" cy="3448812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B07FBD2-B6DC-CFA5-72CA-0D804AE25C9D}"/>
              </a:ext>
            </a:extLst>
          </p:cNvPr>
          <p:cNvCxnSpPr>
            <a:cxnSpLocks/>
          </p:cNvCxnSpPr>
          <p:nvPr/>
        </p:nvCxnSpPr>
        <p:spPr>
          <a:xfrm flipV="1">
            <a:off x="9093914" y="2866396"/>
            <a:ext cx="723900" cy="765016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9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85"/>
            <a:ext cx="11733088" cy="492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</a:t>
            </a:r>
            <a:r>
              <a:rPr lang="ja-JP" altLang="en-US" sz="3200" b="1" u="sng" dirty="0">
                <a:highlight>
                  <a:srgbClr val="ECEDE8"/>
                </a:highlight>
              </a:rPr>
              <a:t>２</a:t>
            </a:r>
            <a:r>
              <a:rPr kumimoji="1" lang="ja-JP" altLang="en-US" sz="3200" b="1" u="sng" dirty="0">
                <a:highlight>
                  <a:srgbClr val="ECEDE8"/>
                </a:highlight>
              </a:rPr>
              <a:t>）石川中央医療圏の動向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26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5" y="1047087"/>
            <a:ext cx="64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/>
              <a:t>①人口推計（石川中央医療圏）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8B03E4-3716-ACB3-976A-4FE3F8923033}"/>
              </a:ext>
            </a:extLst>
          </p:cNvPr>
          <p:cNvSpPr txBox="1"/>
          <p:nvPr/>
        </p:nvSpPr>
        <p:spPr>
          <a:xfrm>
            <a:off x="3960074" y="6382524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kumimoji="1" lang="en-US" altLang="ja-JP" sz="1000" dirty="0"/>
              <a:t>】</a:t>
            </a:r>
            <a:r>
              <a:rPr kumimoji="1" lang="ja-JP" altLang="en-US" sz="1000" dirty="0"/>
              <a:t>国立社会保障・人口問題研究所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A77CB9-EFF9-0BC2-D4DF-29393BB0ACE0}"/>
              </a:ext>
            </a:extLst>
          </p:cNvPr>
          <p:cNvSpPr txBox="1"/>
          <p:nvPr/>
        </p:nvSpPr>
        <p:spPr>
          <a:xfrm>
            <a:off x="6668365" y="2199768"/>
            <a:ext cx="5523635" cy="361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800" dirty="0"/>
              <a:t>■人口予測（</a:t>
            </a:r>
            <a:r>
              <a:rPr lang="en-US" altLang="ja-JP" sz="2800" dirty="0"/>
              <a:t>2020</a:t>
            </a:r>
            <a:r>
              <a:rPr lang="ja-JP" altLang="en-US" sz="2800" dirty="0"/>
              <a:t>→</a:t>
            </a:r>
            <a:r>
              <a:rPr lang="en-US" altLang="ja-JP" sz="2800" dirty="0"/>
              <a:t>2045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360000" indent="-360000"/>
            <a:r>
              <a:rPr lang="ja-JP" altLang="en-US" sz="2800" dirty="0"/>
              <a:t>　総人口　　：減少</a:t>
            </a:r>
            <a:r>
              <a:rPr lang="en-US" altLang="ja-JP" sz="2800" dirty="0"/>
              <a:t>(</a:t>
            </a:r>
            <a:r>
              <a:rPr lang="ja-JP" altLang="en-US" sz="2800" dirty="0"/>
              <a:t>▲</a:t>
            </a:r>
            <a:r>
              <a:rPr lang="en-US" altLang="ja-JP" sz="2800" dirty="0"/>
              <a:t>65,623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lang="ja-JP" altLang="en-US" sz="2800" dirty="0"/>
              <a:t>　高齢者人口：増加</a:t>
            </a:r>
            <a:r>
              <a:rPr lang="en-US" altLang="ja-JP" sz="2800" dirty="0"/>
              <a:t>(</a:t>
            </a:r>
            <a:r>
              <a:rPr lang="ja-JP" altLang="en-US" sz="2800" dirty="0"/>
              <a:t>＋</a:t>
            </a:r>
            <a:r>
              <a:rPr lang="en-US" altLang="ja-JP" sz="2800" dirty="0"/>
              <a:t>38,809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■高齢化率</a:t>
            </a:r>
            <a:endParaRPr lang="en-US" altLang="ja-JP" sz="2800" dirty="0"/>
          </a:p>
          <a:p>
            <a:pPr marL="360000" indent="-360000"/>
            <a:r>
              <a:rPr kumimoji="1" lang="ja-JP" altLang="en-US" sz="2800" dirty="0"/>
              <a:t>　増加</a:t>
            </a:r>
            <a:endParaRPr kumimoji="1" lang="en-US" altLang="ja-JP" sz="2800" dirty="0"/>
          </a:p>
          <a:p>
            <a:pPr marL="360000" indent="-360000"/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年：</a:t>
            </a:r>
            <a:r>
              <a:rPr lang="en-US" altLang="ja-JP" sz="2800" dirty="0"/>
              <a:t>26.6</a:t>
            </a:r>
            <a:r>
              <a:rPr lang="ja-JP" altLang="en-US" sz="2800" dirty="0"/>
              <a:t>％</a:t>
            </a:r>
            <a:r>
              <a:rPr lang="en-US" altLang="ja-JP" sz="2800" dirty="0"/>
              <a:t>(</a:t>
            </a:r>
            <a:r>
              <a:rPr lang="ja-JP" altLang="en-US" sz="2800" dirty="0"/>
              <a:t>推計基準</a:t>
            </a:r>
            <a:r>
              <a:rPr lang="en-US" altLang="ja-JP" sz="2800" dirty="0"/>
              <a:t>)</a:t>
            </a:r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en-US" altLang="ja-JP" sz="2800" dirty="0"/>
              <a:t>2045</a:t>
            </a:r>
            <a:r>
              <a:rPr kumimoji="1" lang="ja-JP" altLang="en-US" sz="2800" dirty="0"/>
              <a:t>年：</a:t>
            </a:r>
            <a:r>
              <a:rPr lang="en-US" altLang="ja-JP" sz="2800" dirty="0"/>
              <a:t>35</a:t>
            </a:r>
            <a:r>
              <a:rPr kumimoji="1" lang="en-US" altLang="ja-JP" sz="2800" dirty="0"/>
              <a:t>.1%</a:t>
            </a:r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8A0CF9-18CB-1CE1-C0DA-D85F7C1E5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32" y="2199768"/>
            <a:ext cx="6077133" cy="418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1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3200" dirty="0"/>
              <a:t>①人口推計（金沢市）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BFDB52-28AB-697C-C697-46883860EC4A}"/>
              </a:ext>
            </a:extLst>
          </p:cNvPr>
          <p:cNvSpPr txBox="1"/>
          <p:nvPr/>
        </p:nvSpPr>
        <p:spPr>
          <a:xfrm>
            <a:off x="4026973" y="6375848"/>
            <a:ext cx="279468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en-US" altLang="ja-JP" sz="1000" dirty="0"/>
              <a:t>【</a:t>
            </a:r>
            <a:r>
              <a:rPr kumimoji="1" lang="ja-JP" altLang="en-US" sz="1000" dirty="0"/>
              <a:t>出典</a:t>
            </a:r>
            <a:r>
              <a:rPr kumimoji="1" lang="en-US" altLang="ja-JP" sz="1000" dirty="0"/>
              <a:t>】</a:t>
            </a:r>
            <a:r>
              <a:rPr kumimoji="1" lang="ja-JP" altLang="en-US" sz="1000" dirty="0"/>
              <a:t>国立社会保障・人口問題研究所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E73472-0C97-07E9-14FA-88B8DA844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0" y="2199600"/>
            <a:ext cx="6110417" cy="41993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BAD28C-0798-53B1-FDA2-CADAC3D782DA}"/>
              </a:ext>
            </a:extLst>
          </p:cNvPr>
          <p:cNvSpPr txBox="1"/>
          <p:nvPr/>
        </p:nvSpPr>
        <p:spPr>
          <a:xfrm>
            <a:off x="6700818" y="2176496"/>
            <a:ext cx="5491182" cy="42537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800" dirty="0"/>
              <a:t>■人口予測（</a:t>
            </a:r>
            <a:r>
              <a:rPr lang="en-US" altLang="ja-JP" sz="2800" dirty="0"/>
              <a:t>2020</a:t>
            </a:r>
            <a:r>
              <a:rPr lang="ja-JP" altLang="en-US" sz="2800" dirty="0"/>
              <a:t>→</a:t>
            </a:r>
            <a:r>
              <a:rPr lang="en-US" altLang="ja-JP" sz="2800" dirty="0"/>
              <a:t>2045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360000" indent="-360000"/>
            <a:r>
              <a:rPr lang="ja-JP" altLang="en-US" sz="2800" dirty="0"/>
              <a:t>　総人口　　：減少</a:t>
            </a:r>
            <a:r>
              <a:rPr lang="en-US" altLang="ja-JP" sz="2800" dirty="0"/>
              <a:t>(</a:t>
            </a:r>
            <a:r>
              <a:rPr lang="ja-JP" altLang="en-US" sz="2800" dirty="0"/>
              <a:t>▲</a:t>
            </a:r>
            <a:r>
              <a:rPr lang="en-US" altLang="ja-JP" sz="2800" dirty="0"/>
              <a:t>37,721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lang="ja-JP" altLang="en-US" sz="2800" dirty="0"/>
              <a:t>　高齢者人口：増加</a:t>
            </a:r>
            <a:r>
              <a:rPr lang="en-US" altLang="ja-JP" sz="2800" dirty="0"/>
              <a:t>(</a:t>
            </a:r>
            <a:r>
              <a:rPr lang="ja-JP" altLang="en-US" sz="2800" dirty="0"/>
              <a:t>＋</a:t>
            </a:r>
            <a:r>
              <a:rPr lang="en-US" altLang="ja-JP" sz="2800" dirty="0"/>
              <a:t>25,161</a:t>
            </a:r>
            <a:r>
              <a:rPr lang="ja-JP" altLang="en-US" sz="2800" dirty="0"/>
              <a:t>人</a:t>
            </a:r>
            <a:r>
              <a:rPr lang="en-US" altLang="ja-JP" sz="2800" dirty="0"/>
              <a:t>)</a:t>
            </a:r>
          </a:p>
          <a:p>
            <a:pPr marL="360000" indent="-360000"/>
            <a:endParaRPr kumimoji="1" lang="en-US" altLang="ja-JP" sz="2800" dirty="0"/>
          </a:p>
          <a:p>
            <a:pPr marL="360000" indent="-360000"/>
            <a:r>
              <a:rPr kumimoji="1" lang="ja-JP" altLang="en-US" sz="2800" dirty="0"/>
              <a:t>■高齢化率</a:t>
            </a:r>
            <a:endParaRPr kumimoji="1" lang="en-US" altLang="ja-JP" sz="2800" dirty="0"/>
          </a:p>
          <a:p>
            <a:pPr marL="360000" indent="-360000"/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年：</a:t>
            </a:r>
            <a:r>
              <a:rPr lang="en-US" altLang="ja-JP" sz="2800" dirty="0"/>
              <a:t>26.8</a:t>
            </a:r>
            <a:r>
              <a:rPr lang="ja-JP" altLang="en-US" sz="2800" dirty="0"/>
              <a:t>％</a:t>
            </a:r>
            <a:r>
              <a:rPr lang="en-US" altLang="ja-JP" sz="2800" dirty="0"/>
              <a:t>(</a:t>
            </a:r>
            <a:r>
              <a:rPr lang="ja-JP" altLang="en-US" sz="2800" dirty="0"/>
              <a:t>推計基準</a:t>
            </a:r>
            <a:r>
              <a:rPr lang="en-US" altLang="ja-JP" sz="2800" dirty="0"/>
              <a:t>)</a:t>
            </a:r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en-US" altLang="ja-JP" sz="2800" dirty="0"/>
              <a:t>2045</a:t>
            </a:r>
            <a:r>
              <a:rPr kumimoji="1" lang="ja-JP" altLang="en-US" sz="2800" dirty="0"/>
              <a:t>年：</a:t>
            </a:r>
            <a:r>
              <a:rPr lang="en-US" altLang="ja-JP" sz="2800" dirty="0"/>
              <a:t>35</a:t>
            </a:r>
            <a:r>
              <a:rPr kumimoji="1" lang="en-US" altLang="ja-JP" sz="2800" dirty="0"/>
              <a:t>.0%</a:t>
            </a:r>
          </a:p>
          <a:p>
            <a:pPr marL="360000" indent="-360000"/>
            <a:r>
              <a:rPr kumimoji="1" lang="ja-JP" altLang="en-US" sz="2800" dirty="0"/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➡</a:t>
            </a:r>
            <a:r>
              <a:rPr lang="ja-JP" altLang="en-US" sz="3200" b="1" dirty="0">
                <a:solidFill>
                  <a:srgbClr val="FF0000"/>
                </a:solidFill>
              </a:rPr>
              <a:t>石川中央医療圏と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3200" b="1" dirty="0">
                <a:solidFill>
                  <a:srgbClr val="FF0000"/>
                </a:solidFill>
              </a:rPr>
              <a:t>　　同様の傾向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F6B44A0-A90B-13BC-86B3-59971F14F8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38" y="2295283"/>
            <a:ext cx="5288950" cy="35156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6354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29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698949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②医療需要予測</a:t>
            </a:r>
            <a:r>
              <a:rPr kumimoji="1" lang="ja-JP" altLang="en-US" sz="3200" dirty="0"/>
              <a:t>（石川中央医療圏）</a:t>
            </a:r>
            <a:endParaRPr kumimoji="1" lang="en-US" altLang="ja-JP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189BC3-3E35-D7D6-1135-7293F6F11CD0}"/>
              </a:ext>
            </a:extLst>
          </p:cNvPr>
          <p:cNvSpPr txBox="1"/>
          <p:nvPr/>
        </p:nvSpPr>
        <p:spPr>
          <a:xfrm>
            <a:off x="2443859" y="2286629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外来患者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9953C2-BC36-D64C-6980-ACFAE1D40032}"/>
              </a:ext>
            </a:extLst>
          </p:cNvPr>
          <p:cNvSpPr txBox="1"/>
          <p:nvPr/>
        </p:nvSpPr>
        <p:spPr>
          <a:xfrm>
            <a:off x="6879228" y="5797230"/>
            <a:ext cx="4338875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出典：人口問題研究所（</a:t>
            </a:r>
            <a:r>
              <a:rPr kumimoji="1" lang="en-US" altLang="ja-JP" sz="1000" dirty="0"/>
              <a:t>2018</a:t>
            </a:r>
            <a:r>
              <a:rPr kumimoji="1" lang="ja-JP" altLang="en-US" sz="1000" dirty="0"/>
              <a:t>年推計）、患者調査（</a:t>
            </a:r>
            <a:r>
              <a:rPr kumimoji="1" lang="en-US" altLang="ja-JP" sz="1000" dirty="0"/>
              <a:t>2020</a:t>
            </a:r>
            <a:r>
              <a:rPr kumimoji="1" lang="ja-JP" altLang="en-US" sz="1000" dirty="0"/>
              <a:t>年）より算出。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B01877-6F72-3A6D-2352-2253006103AB}"/>
              </a:ext>
            </a:extLst>
          </p:cNvPr>
          <p:cNvSpPr/>
          <p:nvPr/>
        </p:nvSpPr>
        <p:spPr>
          <a:xfrm>
            <a:off x="2858100" y="2621424"/>
            <a:ext cx="485775" cy="28109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C100730-9D10-75CF-6DED-3555229E4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274" y="2295283"/>
            <a:ext cx="5262829" cy="351563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B256230-DBF6-C24B-D911-089A8F317A0E}"/>
              </a:ext>
            </a:extLst>
          </p:cNvPr>
          <p:cNvSpPr/>
          <p:nvPr/>
        </p:nvSpPr>
        <p:spPr>
          <a:xfrm>
            <a:off x="9615194" y="2621424"/>
            <a:ext cx="485775" cy="278912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12D8FF8-665D-0520-4DF3-DD3E307A491C}"/>
              </a:ext>
            </a:extLst>
          </p:cNvPr>
          <p:cNvSpPr txBox="1"/>
          <p:nvPr/>
        </p:nvSpPr>
        <p:spPr>
          <a:xfrm>
            <a:off x="389139" y="6012205"/>
            <a:ext cx="10189025" cy="729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400" b="1" dirty="0">
                <a:solidFill>
                  <a:srgbClr val="FF0000"/>
                </a:solidFill>
              </a:rPr>
              <a:t>■外来需要ピークは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2030</a:t>
            </a:r>
            <a:r>
              <a:rPr lang="ja-JP" altLang="en-US" sz="2400" b="1" dirty="0">
                <a:solidFill>
                  <a:srgbClr val="FF0000"/>
                </a:solidFill>
              </a:rPr>
              <a:t>年、入院需要ピークは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2040</a:t>
            </a:r>
            <a:r>
              <a:rPr lang="ja-JP" altLang="en-US" sz="2400" b="1" dirty="0">
                <a:solidFill>
                  <a:srgbClr val="FF0000"/>
                </a:solidFill>
              </a:rPr>
              <a:t>年と予測している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2400" b="1" dirty="0">
                <a:solidFill>
                  <a:srgbClr val="FF0000"/>
                </a:solidFill>
              </a:rPr>
              <a:t>■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75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歳以上の入院需要が顕著と予測している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7A80EB-9569-36E4-D5F5-9EE80FCEBD3D}"/>
              </a:ext>
            </a:extLst>
          </p:cNvPr>
          <p:cNvSpPr/>
          <p:nvPr/>
        </p:nvSpPr>
        <p:spPr>
          <a:xfrm>
            <a:off x="6507752" y="2918491"/>
            <a:ext cx="4265500" cy="1410507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555106-2B0E-470E-A88C-4D0B7FE5CD4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AFFD88-2692-4943-8718-A7B304D559AC}"/>
              </a:ext>
            </a:extLst>
          </p:cNvPr>
          <p:cNvSpPr txBox="1"/>
          <p:nvPr/>
        </p:nvSpPr>
        <p:spPr>
          <a:xfrm>
            <a:off x="7951436" y="2307107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入院患者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236995-1AEF-49E6-80A4-4594F012A310}"/>
              </a:ext>
            </a:extLst>
          </p:cNvPr>
          <p:cNvSpPr txBox="1"/>
          <p:nvPr/>
        </p:nvSpPr>
        <p:spPr>
          <a:xfrm>
            <a:off x="7541449" y="1043869"/>
            <a:ext cx="4338875" cy="952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b="1" dirty="0"/>
              <a:t>将来患者数</a:t>
            </a:r>
            <a:r>
              <a:rPr lang="en-US" altLang="ja-JP" sz="2000" b="1" dirty="0"/>
              <a:t>=</a:t>
            </a:r>
            <a:r>
              <a:rPr lang="ja-JP" altLang="en-US" sz="2000" b="1" dirty="0"/>
              <a:t>将来推計人口</a:t>
            </a:r>
            <a:r>
              <a:rPr lang="en-US" altLang="ja-JP" sz="2000" b="1" dirty="0"/>
              <a:t>×</a:t>
            </a:r>
            <a:r>
              <a:rPr lang="ja-JP" altLang="en-US" sz="2000" b="1" dirty="0"/>
              <a:t>受療率</a:t>
            </a:r>
            <a:endParaRPr lang="en-US" altLang="ja-JP" sz="2000" b="1" dirty="0"/>
          </a:p>
          <a:p>
            <a:endParaRPr kumimoji="1" lang="en-US" altLang="ja-JP" sz="900" b="1" dirty="0"/>
          </a:p>
          <a:p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当院独自推計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106166" y="1456979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老朽化の現状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ja-JP" altLang="en-US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</a:t>
            </a:r>
            <a:r>
              <a:rPr lang="ja-JP" altLang="en-US" sz="3200" dirty="0"/>
              <a:t> 「市立病院の今後のあり方に関する提言書」の概要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（３）公立病院に期待される役割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（４）建替の必要性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32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（５）公立病院の建替のステップ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E904E5-3DDC-40DB-A520-1A47015A5719}"/>
              </a:ext>
            </a:extLst>
          </p:cNvPr>
          <p:cNvSpPr txBox="1"/>
          <p:nvPr/>
        </p:nvSpPr>
        <p:spPr>
          <a:xfrm>
            <a:off x="106166" y="1456979"/>
            <a:ext cx="11733088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老朽化の現状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ja-JP" alt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 「市立病院の今後のあり方に関する提言書」の概要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（３）公立病院に期待される役割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（５）公立病院の建替のステップ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②医療需要の予測値と実績値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2020</a:t>
            </a:r>
            <a:r>
              <a:rPr kumimoji="1" lang="ja-JP" altLang="en-US" sz="3200" dirty="0"/>
              <a:t> 石川中央医療圏）</a:t>
            </a:r>
            <a:endParaRPr kumimoji="1" lang="en-US" altLang="ja-JP" sz="3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7555106-2B0E-470E-A88C-4D0B7FE5CD4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DF8A6854-0960-4F7B-B036-0A8BB83EF8AA}"/>
              </a:ext>
            </a:extLst>
          </p:cNvPr>
          <p:cNvGraphicFramePr/>
          <p:nvPr/>
        </p:nvGraphicFramePr>
        <p:xfrm>
          <a:off x="6273954" y="2293713"/>
          <a:ext cx="5439595" cy="362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1685594-BF41-433F-897C-248F0FF6A1C7}"/>
              </a:ext>
            </a:extLst>
          </p:cNvPr>
          <p:cNvGraphicFramePr/>
          <p:nvPr/>
        </p:nvGraphicFramePr>
        <p:xfrm>
          <a:off x="478450" y="2293713"/>
          <a:ext cx="5263200" cy="362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FE12FA-4E94-4D49-B8FE-B2279D7D6F5E}"/>
              </a:ext>
            </a:extLst>
          </p:cNvPr>
          <p:cNvSpPr txBox="1"/>
          <p:nvPr/>
        </p:nvSpPr>
        <p:spPr>
          <a:xfrm>
            <a:off x="389139" y="6012205"/>
            <a:ext cx="10605066" cy="729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3200" b="1" dirty="0">
                <a:solidFill>
                  <a:srgbClr val="FF0000"/>
                </a:solidFill>
              </a:rPr>
              <a:t>■外来入院ともに、推計値ほど医療需要は伸びていない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67934E-675B-4C33-BD0F-E592F2A72038}"/>
              </a:ext>
            </a:extLst>
          </p:cNvPr>
          <p:cNvSpPr txBox="1"/>
          <p:nvPr/>
        </p:nvSpPr>
        <p:spPr>
          <a:xfrm>
            <a:off x="3496591" y="2321348"/>
            <a:ext cx="220930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ja-JP" altLang="en-US" sz="1000" dirty="0"/>
              <a:t>出典：第</a:t>
            </a:r>
            <a:r>
              <a:rPr lang="en-US" altLang="ja-JP" sz="1000" dirty="0"/>
              <a:t>7</a:t>
            </a:r>
            <a:r>
              <a:rPr lang="ja-JP" altLang="en-US" sz="1000" dirty="0"/>
              <a:t>回</a:t>
            </a:r>
            <a:r>
              <a:rPr lang="en-US" altLang="ja-JP" sz="1000" dirty="0"/>
              <a:t>NDB</a:t>
            </a:r>
            <a:r>
              <a:rPr lang="ja-JP" altLang="en-US" sz="1000" dirty="0"/>
              <a:t>オープンデータ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7DC4B7-5264-41CF-A3B2-DB710A9D003F}"/>
              </a:ext>
            </a:extLst>
          </p:cNvPr>
          <p:cNvSpPr txBox="1"/>
          <p:nvPr/>
        </p:nvSpPr>
        <p:spPr>
          <a:xfrm>
            <a:off x="9699523" y="2334398"/>
            <a:ext cx="201007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出典：令和</a:t>
            </a:r>
            <a:r>
              <a:rPr kumimoji="1" lang="en-US" altLang="ja-JP" sz="1000" dirty="0"/>
              <a:t>2</a:t>
            </a:r>
            <a:r>
              <a:rPr kumimoji="1" lang="ja-JP" altLang="en-US" sz="1000" dirty="0"/>
              <a:t>年度</a:t>
            </a:r>
            <a:r>
              <a:rPr lang="ja-JP" altLang="en-US" sz="1000" dirty="0"/>
              <a:t>病床機能報告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96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AC1DDC9-283B-7F97-6B31-12075EA69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12" y="2268411"/>
            <a:ext cx="5262829" cy="36051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F455B0F-8035-0C7D-89B8-739C0A7D0E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8" y="2295283"/>
            <a:ext cx="5258714" cy="35782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104708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D825DF-233D-4C4A-9B8A-5EF00F8B51AD}"/>
              </a:ext>
            </a:extLst>
          </p:cNvPr>
          <p:cNvSpPr txBox="1"/>
          <p:nvPr/>
        </p:nvSpPr>
        <p:spPr>
          <a:xfrm>
            <a:off x="229456" y="1657749"/>
            <a:ext cx="1060506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②医療需要予測</a:t>
            </a:r>
            <a:r>
              <a:rPr kumimoji="1" lang="ja-JP" altLang="en-US" sz="3200" dirty="0"/>
              <a:t>（金沢市）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189487-6D03-0CC2-1F1F-C91B742FCE73}"/>
              </a:ext>
            </a:extLst>
          </p:cNvPr>
          <p:cNvSpPr txBox="1"/>
          <p:nvPr/>
        </p:nvSpPr>
        <p:spPr>
          <a:xfrm>
            <a:off x="6462076" y="1999690"/>
            <a:ext cx="493170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出典：人口問題研究所（</a:t>
            </a:r>
            <a:r>
              <a:rPr kumimoji="1" lang="en-US" altLang="ja-JP" sz="1000" dirty="0"/>
              <a:t>2018</a:t>
            </a:r>
            <a:r>
              <a:rPr kumimoji="1" lang="ja-JP" altLang="en-US" sz="1000" dirty="0"/>
              <a:t>年推計）、患者調査（</a:t>
            </a:r>
            <a:r>
              <a:rPr kumimoji="1" lang="en-US" altLang="ja-JP" sz="1000" dirty="0"/>
              <a:t>2020</a:t>
            </a:r>
            <a:r>
              <a:rPr kumimoji="1" lang="ja-JP" altLang="en-US" sz="1000" dirty="0"/>
              <a:t>年）より算出。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A23E08E-C377-9EF8-915D-9A600375C368}"/>
              </a:ext>
            </a:extLst>
          </p:cNvPr>
          <p:cNvSpPr/>
          <p:nvPr/>
        </p:nvSpPr>
        <p:spPr>
          <a:xfrm>
            <a:off x="2889322" y="2739499"/>
            <a:ext cx="485775" cy="280483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AC96CC-660E-0F04-5E09-46441D725265}"/>
              </a:ext>
            </a:extLst>
          </p:cNvPr>
          <p:cNvSpPr/>
          <p:nvPr/>
        </p:nvSpPr>
        <p:spPr>
          <a:xfrm>
            <a:off x="9621615" y="3043025"/>
            <a:ext cx="485775" cy="249417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6726B5-AF11-5FB0-9FE3-FF75111BF061}"/>
              </a:ext>
            </a:extLst>
          </p:cNvPr>
          <p:cNvSpPr txBox="1"/>
          <p:nvPr/>
        </p:nvSpPr>
        <p:spPr>
          <a:xfrm>
            <a:off x="389139" y="6012206"/>
            <a:ext cx="10189025" cy="455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0000" indent="-360000"/>
            <a:r>
              <a:rPr lang="ja-JP" altLang="en-US" sz="2400" b="1" dirty="0">
                <a:solidFill>
                  <a:srgbClr val="FF0000"/>
                </a:solidFill>
              </a:rPr>
              <a:t>■外来需要ピークは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2030</a:t>
            </a:r>
            <a:r>
              <a:rPr lang="ja-JP" altLang="en-US" sz="2400" b="1" dirty="0">
                <a:solidFill>
                  <a:srgbClr val="FF0000"/>
                </a:solidFill>
              </a:rPr>
              <a:t>年、入院需要ピークは</a:t>
            </a:r>
            <a:r>
              <a:rPr lang="en-US" altLang="ja-JP" sz="2400" b="1" dirty="0">
                <a:solidFill>
                  <a:srgbClr val="FF0000"/>
                </a:solidFill>
              </a:rPr>
              <a:t>2040</a:t>
            </a:r>
            <a:r>
              <a:rPr lang="ja-JP" altLang="en-US" sz="2400" b="1" dirty="0">
                <a:solidFill>
                  <a:srgbClr val="FF0000"/>
                </a:solidFill>
              </a:rPr>
              <a:t>年と予測されている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360000" indent="-360000"/>
            <a:r>
              <a:rPr kumimoji="1" lang="ja-JP" altLang="en-US" sz="2400" b="1" dirty="0">
                <a:solidFill>
                  <a:srgbClr val="FF0000"/>
                </a:solidFill>
              </a:rPr>
              <a:t>■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75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歳以上の入院需要が顕著と予測されている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4A0951-3FB1-0221-C95C-66B8F3A60C44}"/>
              </a:ext>
            </a:extLst>
          </p:cNvPr>
          <p:cNvSpPr/>
          <p:nvPr/>
        </p:nvSpPr>
        <p:spPr>
          <a:xfrm>
            <a:off x="6462076" y="3675461"/>
            <a:ext cx="4265500" cy="10919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F50DFB-D905-4CBE-A11F-58EB6A571D25}"/>
              </a:ext>
            </a:extLst>
          </p:cNvPr>
          <p:cNvSpPr txBox="1"/>
          <p:nvPr/>
        </p:nvSpPr>
        <p:spPr>
          <a:xfrm>
            <a:off x="-1828800" y="1393171"/>
            <a:ext cx="4572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kumimoji="1" lang="en-US" altLang="ja-JP" sz="3000" dirty="0"/>
              <a:t>A</a:t>
            </a:r>
            <a:endParaRPr kumimoji="1" lang="ja-JP" altLang="en-US" sz="3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788EB4-CE8D-40A4-9BAE-DA594D839D5C}"/>
              </a:ext>
            </a:extLst>
          </p:cNvPr>
          <p:cNvSpPr txBox="1"/>
          <p:nvPr/>
        </p:nvSpPr>
        <p:spPr>
          <a:xfrm>
            <a:off x="2443859" y="2286629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外来患者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3E58D3-23C2-4734-9C65-49683F4C1330}"/>
              </a:ext>
            </a:extLst>
          </p:cNvPr>
          <p:cNvSpPr txBox="1"/>
          <p:nvPr/>
        </p:nvSpPr>
        <p:spPr>
          <a:xfrm>
            <a:off x="7951436" y="2307107"/>
            <a:ext cx="14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入院患者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FF2B8-41C5-4A93-9036-73B28BFB0EB2}"/>
              </a:ext>
            </a:extLst>
          </p:cNvPr>
          <p:cNvSpPr txBox="1"/>
          <p:nvPr/>
        </p:nvSpPr>
        <p:spPr>
          <a:xfrm>
            <a:off x="7541449" y="952211"/>
            <a:ext cx="4338875" cy="952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ja-JP" altLang="en-US" sz="2000" b="1" dirty="0"/>
              <a:t>将来患者数</a:t>
            </a:r>
            <a:r>
              <a:rPr lang="en-US" altLang="ja-JP" sz="2000" b="1" dirty="0"/>
              <a:t>=</a:t>
            </a:r>
            <a:r>
              <a:rPr lang="ja-JP" altLang="en-US" sz="2000" b="1" dirty="0"/>
              <a:t>将来人口推計</a:t>
            </a:r>
            <a:r>
              <a:rPr lang="en-US" altLang="ja-JP" sz="2000" b="1" dirty="0"/>
              <a:t>×</a:t>
            </a:r>
            <a:r>
              <a:rPr lang="ja-JP" altLang="en-US" sz="2000" b="1" dirty="0"/>
              <a:t>受療率</a:t>
            </a:r>
            <a:endParaRPr lang="en-US" altLang="ja-JP" sz="2000" b="1" dirty="0"/>
          </a:p>
          <a:p>
            <a:endParaRPr kumimoji="1" lang="en-US" altLang="ja-JP" sz="900" b="1" dirty="0"/>
          </a:p>
          <a:p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当院独自推計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5">
            <a:extLst>
              <a:ext uri="{FF2B5EF4-FFF2-40B4-BE49-F238E27FC236}">
                <a16:creationId xmlns:a16="http://schemas.microsoft.com/office/drawing/2014/main" id="{7C3C3330-7829-5A1B-09D0-558DE86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54806"/>
              </p:ext>
            </p:extLst>
          </p:nvPr>
        </p:nvGraphicFramePr>
        <p:xfrm>
          <a:off x="5094895" y="2145682"/>
          <a:ext cx="6026151" cy="3636912"/>
        </p:xfrm>
        <a:graphic>
          <a:graphicData uri="http://schemas.openxmlformats.org/drawingml/2006/table">
            <a:tbl>
              <a:tblPr firstRow="1" lastRow="1" bandRow="1" bandCol="1">
                <a:tableStyleId>{3B4B98B0-60AC-42C2-AFA5-B58CD77FA1E5}</a:tableStyleId>
              </a:tblPr>
              <a:tblGrid>
                <a:gridCol w="1390968">
                  <a:extLst>
                    <a:ext uri="{9D8B030D-6E8A-4147-A177-3AD203B41FA5}">
                      <a16:colId xmlns:a16="http://schemas.microsoft.com/office/drawing/2014/main" val="3435899827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3264839118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2990265478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val="866130300"/>
                    </a:ext>
                  </a:extLst>
                </a:gridCol>
                <a:gridCol w="1271905">
                  <a:extLst>
                    <a:ext uri="{9D8B030D-6E8A-4147-A177-3AD203B41FA5}">
                      <a16:colId xmlns:a16="http://schemas.microsoft.com/office/drawing/2014/main" val="2285011007"/>
                    </a:ext>
                  </a:extLst>
                </a:gridCol>
              </a:tblGrid>
              <a:tr h="84360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医療需要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（人</a:t>
                      </a:r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日）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2025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年必要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病床数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bg1"/>
                          </a:solidFill>
                        </a:rPr>
                        <a:t>2021</a:t>
                      </a:r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年</a:t>
                      </a:r>
                      <a:endParaRPr kumimoji="1" lang="en-US" altLang="ja-JP" sz="16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時点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bg1"/>
                          </a:solidFill>
                        </a:rPr>
                        <a:t>過不足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96235"/>
                  </a:ext>
                </a:extLst>
              </a:tr>
              <a:tr h="592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高度急性期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705</a:t>
                      </a:r>
                      <a:r>
                        <a:rPr kumimoji="1" lang="ja-JP" altLang="en-US" sz="1800" dirty="0"/>
                        <a:t>人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940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2,411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1,471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67309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急性期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2,074</a:t>
                      </a:r>
                      <a:r>
                        <a:rPr kumimoji="1" lang="ja-JP" altLang="en-US" sz="1800" dirty="0"/>
                        <a:t>人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2,659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2,789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130</a:t>
                      </a:r>
                      <a:r>
                        <a:rPr kumimoji="1" lang="ja-JP" altLang="en-US" sz="1800" dirty="0"/>
                        <a:t>床</a:t>
                      </a:r>
                      <a:endParaRPr kumimoji="1" lang="en-US" altLang="ja-JP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53269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回復期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2,384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2,648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1,316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▲</a:t>
                      </a:r>
                      <a:r>
                        <a:rPr kumimoji="1" lang="en-US" altLang="ja-JP" sz="1800" dirty="0"/>
                        <a:t>1,332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43092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慢性期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1,760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1,913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2,766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853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28883"/>
                  </a:ext>
                </a:extLst>
              </a:tr>
              <a:tr h="5502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全体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6,922</a:t>
                      </a:r>
                      <a:r>
                        <a:rPr kumimoji="1" lang="ja-JP" altLang="en-US" sz="1800" dirty="0"/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8,160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9,209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1,049</a:t>
                      </a:r>
                      <a:r>
                        <a:rPr kumimoji="1" lang="ja-JP" altLang="en-US" sz="1800" dirty="0"/>
                        <a:t>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76424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575932" y="1560413"/>
            <a:ext cx="1073064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</a:t>
            </a:r>
            <a:r>
              <a:rPr kumimoji="1" lang="ja-JP" altLang="en-US" sz="3200" dirty="0"/>
              <a:t>必要病床数</a:t>
            </a:r>
            <a:endParaRPr kumimoji="1"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C586BD-457E-B2B5-29D8-9E2F9BE7A2E6}"/>
              </a:ext>
            </a:extLst>
          </p:cNvPr>
          <p:cNvSpPr txBox="1"/>
          <p:nvPr/>
        </p:nvSpPr>
        <p:spPr>
          <a:xfrm>
            <a:off x="6658295" y="5853390"/>
            <a:ext cx="4462751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kumimoji="1" lang="ja-JP" altLang="en-US" sz="1000" dirty="0"/>
              <a:t>出典：</a:t>
            </a:r>
            <a:r>
              <a:rPr kumimoji="1" lang="ja-JP" altLang="en-US" sz="1000" dirty="0">
                <a:sym typeface="Wingdings" panose="05000000000000000000" pitchFamily="2" charset="2"/>
              </a:rPr>
              <a:t>（</a:t>
            </a:r>
            <a:r>
              <a:rPr kumimoji="1" lang="ja-JP" altLang="en-US" sz="1000" dirty="0"/>
              <a:t>必要病床数</a:t>
            </a:r>
            <a:r>
              <a:rPr kumimoji="1" lang="ja-JP" altLang="en-US" sz="1000" dirty="0">
                <a:sym typeface="Wingdings" panose="05000000000000000000" pitchFamily="2" charset="2"/>
              </a:rPr>
              <a:t>）</a:t>
            </a:r>
            <a:r>
              <a:rPr kumimoji="1" lang="ja-JP" altLang="en-US" sz="1000" dirty="0"/>
              <a:t>石川県医療計画</a:t>
            </a:r>
            <a:r>
              <a:rPr lang="ja-JP" altLang="en-US" sz="1000" dirty="0"/>
              <a:t>　（</a:t>
            </a:r>
            <a:r>
              <a:rPr lang="en-US" altLang="ja-JP" sz="1000" dirty="0"/>
              <a:t>2021</a:t>
            </a:r>
            <a:r>
              <a:rPr lang="ja-JP" altLang="en-US" sz="1000" dirty="0"/>
              <a:t>年時点）病床機能報告</a:t>
            </a:r>
            <a:endParaRPr kumimoji="1" lang="en-US" altLang="ja-JP" sz="1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2CE544-A5C0-07E1-4F84-3856CBCD5AC6}"/>
              </a:ext>
            </a:extLst>
          </p:cNvPr>
          <p:cNvSpPr txBox="1"/>
          <p:nvPr/>
        </p:nvSpPr>
        <p:spPr>
          <a:xfrm>
            <a:off x="575932" y="2171598"/>
            <a:ext cx="4183726" cy="2541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0000" indent="-360000" algn="just"/>
            <a:r>
              <a:rPr lang="ja-JP" altLang="en-US" sz="2800" dirty="0"/>
              <a:t>〇</a:t>
            </a:r>
            <a:r>
              <a:rPr kumimoji="1" lang="ja-JP" altLang="en-US" sz="2800" dirty="0"/>
              <a:t>医療需要</a:t>
            </a:r>
            <a:r>
              <a:rPr lang="ja-JP" altLang="en-US" sz="2800" dirty="0"/>
              <a:t>　</a:t>
            </a:r>
            <a:r>
              <a:rPr kumimoji="1" lang="en-US" altLang="ja-JP" sz="2800" dirty="0"/>
              <a:t>6,922</a:t>
            </a:r>
            <a:r>
              <a:rPr kumimoji="1" lang="ja-JP" altLang="en-US" sz="2800" dirty="0"/>
              <a:t>人</a:t>
            </a:r>
            <a:r>
              <a:rPr kumimoji="1" lang="en-US" altLang="ja-JP" sz="2800" dirty="0"/>
              <a:t>/</a:t>
            </a:r>
            <a:r>
              <a:rPr kumimoji="1" lang="ja-JP" altLang="en-US" sz="2800" dirty="0"/>
              <a:t>日</a:t>
            </a:r>
            <a:endParaRPr kumimoji="1" lang="en-US" altLang="ja-JP" sz="2800" dirty="0"/>
          </a:p>
          <a:p>
            <a:pPr marL="360000" indent="-360000" algn="just"/>
            <a:r>
              <a:rPr kumimoji="1" lang="ja-JP" altLang="en-US" sz="2800" dirty="0"/>
              <a:t>　　</a:t>
            </a:r>
            <a:endParaRPr kumimoji="1" lang="en-US" altLang="ja-JP" sz="2800" dirty="0"/>
          </a:p>
          <a:p>
            <a:pPr marL="360000" indent="-360000" algn="just"/>
            <a:r>
              <a:rPr lang="ja-JP" altLang="en-US" sz="2800" dirty="0"/>
              <a:t>〇病床数</a:t>
            </a:r>
            <a:endParaRPr lang="en-US" altLang="ja-JP" sz="2800" dirty="0"/>
          </a:p>
          <a:p>
            <a:pPr marL="360000" indent="-360000" algn="just"/>
            <a:r>
              <a:rPr lang="ja-JP" altLang="en-US" sz="2800" dirty="0"/>
              <a:t>　</a:t>
            </a:r>
            <a:r>
              <a:rPr kumimoji="1" lang="ja-JP" altLang="en-US" sz="2800" dirty="0"/>
              <a:t>必要病床数　</a:t>
            </a:r>
            <a:r>
              <a:rPr kumimoji="1" lang="en-US" altLang="ja-JP" sz="2800" dirty="0"/>
              <a:t>8,160</a:t>
            </a:r>
            <a:r>
              <a:rPr kumimoji="1" lang="ja-JP" altLang="en-US" sz="2800" dirty="0"/>
              <a:t>床</a:t>
            </a:r>
            <a:endParaRPr lang="en-US" altLang="ja-JP" sz="2800" dirty="0"/>
          </a:p>
          <a:p>
            <a:pPr marL="360000" indent="-360000" algn="just"/>
            <a:r>
              <a:rPr lang="ja-JP" altLang="en-US" sz="2800" dirty="0"/>
              <a:t>　実績              </a:t>
            </a:r>
            <a:r>
              <a:rPr lang="en-US" altLang="ja-JP" sz="2800" dirty="0"/>
              <a:t>9,209</a:t>
            </a:r>
            <a:r>
              <a:rPr lang="ja-JP" altLang="en-US" sz="2800" dirty="0"/>
              <a:t>床</a:t>
            </a:r>
            <a:endParaRPr lang="en-US" altLang="ja-JP" sz="2800" dirty="0"/>
          </a:p>
          <a:p>
            <a:pPr marL="360000" indent="-360000" algn="just"/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1BBC99-34AD-4A3F-A5CE-0BC8CD798254}"/>
              </a:ext>
            </a:extLst>
          </p:cNvPr>
          <p:cNvSpPr txBox="1"/>
          <p:nvPr/>
        </p:nvSpPr>
        <p:spPr>
          <a:xfrm>
            <a:off x="-1828800" y="1162339"/>
            <a:ext cx="1306286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altLang="ja-JP" sz="3000" dirty="0"/>
              <a:t>animation</a:t>
            </a:r>
            <a:endParaRPr kumimoji="1" lang="ja-JP" altLang="en-US" sz="3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B622DA9-CDFA-42BC-92E5-BFD02CE17F9A}"/>
              </a:ext>
            </a:extLst>
          </p:cNvPr>
          <p:cNvSpPr/>
          <p:nvPr/>
        </p:nvSpPr>
        <p:spPr>
          <a:xfrm>
            <a:off x="9949543" y="5246914"/>
            <a:ext cx="1034143" cy="535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AA8E974-1AA3-47A5-B859-98F0E0941D71}"/>
              </a:ext>
            </a:extLst>
          </p:cNvPr>
          <p:cNvSpPr txBox="1"/>
          <p:nvPr/>
        </p:nvSpPr>
        <p:spPr>
          <a:xfrm>
            <a:off x="468680" y="5297587"/>
            <a:ext cx="4183726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0000" indent="-360000" algn="ctr"/>
            <a:r>
              <a:rPr lang="en-US" altLang="ja-JP" sz="2800" b="1" dirty="0">
                <a:solidFill>
                  <a:srgbClr val="FF0000"/>
                </a:solidFill>
              </a:rPr>
              <a:t>1,049</a:t>
            </a:r>
            <a:r>
              <a:rPr lang="ja-JP" altLang="en-US" sz="2800" b="1" dirty="0">
                <a:solidFill>
                  <a:srgbClr val="FF0000"/>
                </a:solidFill>
              </a:rPr>
              <a:t>床が過剰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360000" indent="-360000" algn="just"/>
            <a:endParaRPr kumimoji="1"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575932" y="1534003"/>
            <a:ext cx="10730644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</a:t>
            </a:r>
            <a:r>
              <a:rPr kumimoji="1" lang="ja-JP" altLang="en-US" sz="3200" dirty="0"/>
              <a:t>必要病床数</a:t>
            </a:r>
            <a:endParaRPr kumimoji="1" lang="en-US" altLang="ja-JP" sz="3200" dirty="0"/>
          </a:p>
          <a:p>
            <a:r>
              <a:rPr kumimoji="1" lang="ja-JP" altLang="en-US" sz="3200" dirty="0"/>
              <a:t>（</a:t>
            </a:r>
            <a:r>
              <a:rPr kumimoji="1" lang="en-US" altLang="ja-JP" sz="3200" dirty="0"/>
              <a:t>2021</a:t>
            </a:r>
            <a:r>
              <a:rPr kumimoji="1" lang="ja-JP" altLang="en-US" sz="3200" dirty="0"/>
              <a:t>年の急性期病床稼働率を</a:t>
            </a:r>
            <a:r>
              <a:rPr kumimoji="1" lang="en-US" altLang="ja-JP" sz="3200" dirty="0"/>
              <a:t>60</a:t>
            </a:r>
            <a:r>
              <a:rPr kumimoji="1" lang="ja-JP" altLang="en-US" sz="3200" dirty="0"/>
              <a:t>→</a:t>
            </a:r>
            <a:r>
              <a:rPr kumimoji="1" lang="en-US" altLang="ja-JP" sz="3200" dirty="0"/>
              <a:t>80</a:t>
            </a:r>
            <a:r>
              <a:rPr kumimoji="1" lang="ja-JP" altLang="en-US" sz="3200" dirty="0"/>
              <a:t>％と仮定）</a:t>
            </a:r>
            <a:endParaRPr kumimoji="1" lang="en-US" altLang="ja-JP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1BBC99-34AD-4A3F-A5CE-0BC8CD798254}"/>
              </a:ext>
            </a:extLst>
          </p:cNvPr>
          <p:cNvSpPr txBox="1"/>
          <p:nvPr/>
        </p:nvSpPr>
        <p:spPr>
          <a:xfrm>
            <a:off x="-1828800" y="1162339"/>
            <a:ext cx="1306286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altLang="ja-JP" sz="3000" dirty="0"/>
              <a:t>animation</a:t>
            </a:r>
            <a:endParaRPr kumimoji="1" lang="ja-JP" altLang="en-US" sz="3000" dirty="0"/>
          </a:p>
        </p:txBody>
      </p:sp>
      <p:pic>
        <p:nvPicPr>
          <p:cNvPr id="9" name="図 8" descr="グラフ, 棒グラフ&#10;&#10;自動的に生成された説明">
            <a:extLst>
              <a:ext uri="{FF2B5EF4-FFF2-40B4-BE49-F238E27FC236}">
                <a16:creationId xmlns:a16="http://schemas.microsoft.com/office/drawing/2014/main" id="{A52306F2-37A7-40CB-B700-427126803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0" y="2566754"/>
            <a:ext cx="9981200" cy="42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356" y="1247223"/>
            <a:ext cx="9131427" cy="5492458"/>
          </a:xfrm>
          <a:prstGeom prst="rect">
            <a:avLst/>
          </a:prstGeom>
          <a:ln>
            <a:noFill/>
          </a:ln>
        </p:spPr>
      </p:pic>
      <p:sp>
        <p:nvSpPr>
          <p:cNvPr id="11" name="フリーフォーム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/>
          <p:nvPr/>
        </p:nvSpPr>
        <p:spPr>
          <a:xfrm>
            <a:off x="6645784" y="3687113"/>
            <a:ext cx="2047815" cy="1905724"/>
          </a:xfrm>
          <a:custGeom>
            <a:avLst/>
            <a:gdLst>
              <a:gd name="connsiteX0" fmla="*/ 0 w 2386013"/>
              <a:gd name="connsiteY0" fmla="*/ 0 h 2038350"/>
              <a:gd name="connsiteX1" fmla="*/ 19050 w 2386013"/>
              <a:gd name="connsiteY1" fmla="*/ 23813 h 2038350"/>
              <a:gd name="connsiteX2" fmla="*/ 33338 w 2386013"/>
              <a:gd name="connsiteY2" fmla="*/ 33338 h 2038350"/>
              <a:gd name="connsiteX3" fmla="*/ 52388 w 2386013"/>
              <a:gd name="connsiteY3" fmla="*/ 61913 h 2038350"/>
              <a:gd name="connsiteX4" fmla="*/ 57150 w 2386013"/>
              <a:gd name="connsiteY4" fmla="*/ 76200 h 2038350"/>
              <a:gd name="connsiteX5" fmla="*/ 66675 w 2386013"/>
              <a:gd name="connsiteY5" fmla="*/ 90488 h 2038350"/>
              <a:gd name="connsiteX6" fmla="*/ 76200 w 2386013"/>
              <a:gd name="connsiteY6" fmla="*/ 119063 h 2038350"/>
              <a:gd name="connsiteX7" fmla="*/ 76200 w 2386013"/>
              <a:gd name="connsiteY7" fmla="*/ 214313 h 2038350"/>
              <a:gd name="connsiteX8" fmla="*/ 71438 w 2386013"/>
              <a:gd name="connsiteY8" fmla="*/ 228600 h 2038350"/>
              <a:gd name="connsiteX9" fmla="*/ 61913 w 2386013"/>
              <a:gd name="connsiteY9" fmla="*/ 242888 h 2038350"/>
              <a:gd name="connsiteX10" fmla="*/ 57150 w 2386013"/>
              <a:gd name="connsiteY10" fmla="*/ 266700 h 2038350"/>
              <a:gd name="connsiteX11" fmla="*/ 52388 w 2386013"/>
              <a:gd name="connsiteY11" fmla="*/ 280988 h 2038350"/>
              <a:gd name="connsiteX12" fmla="*/ 57150 w 2386013"/>
              <a:gd name="connsiteY12" fmla="*/ 328613 h 2038350"/>
              <a:gd name="connsiteX13" fmla="*/ 76200 w 2386013"/>
              <a:gd name="connsiteY13" fmla="*/ 357188 h 2038350"/>
              <a:gd name="connsiteX14" fmla="*/ 90488 w 2386013"/>
              <a:gd name="connsiteY14" fmla="*/ 419100 h 2038350"/>
              <a:gd name="connsiteX15" fmla="*/ 95250 w 2386013"/>
              <a:gd name="connsiteY15" fmla="*/ 433388 h 2038350"/>
              <a:gd name="connsiteX16" fmla="*/ 100013 w 2386013"/>
              <a:gd name="connsiteY16" fmla="*/ 447675 h 2038350"/>
              <a:gd name="connsiteX17" fmla="*/ 157163 w 2386013"/>
              <a:gd name="connsiteY17" fmla="*/ 442913 h 2038350"/>
              <a:gd name="connsiteX18" fmla="*/ 185738 w 2386013"/>
              <a:gd name="connsiteY18" fmla="*/ 423863 h 2038350"/>
              <a:gd name="connsiteX19" fmla="*/ 214313 w 2386013"/>
              <a:gd name="connsiteY19" fmla="*/ 409575 h 2038350"/>
              <a:gd name="connsiteX20" fmla="*/ 257175 w 2386013"/>
              <a:gd name="connsiteY20" fmla="*/ 414338 h 2038350"/>
              <a:gd name="connsiteX21" fmla="*/ 338138 w 2386013"/>
              <a:gd name="connsiteY21" fmla="*/ 423863 h 2038350"/>
              <a:gd name="connsiteX22" fmla="*/ 361950 w 2386013"/>
              <a:gd name="connsiteY22" fmla="*/ 452438 h 2038350"/>
              <a:gd name="connsiteX23" fmla="*/ 371475 w 2386013"/>
              <a:gd name="connsiteY23" fmla="*/ 466725 h 2038350"/>
              <a:gd name="connsiteX24" fmla="*/ 390525 w 2386013"/>
              <a:gd name="connsiteY24" fmla="*/ 471488 h 2038350"/>
              <a:gd name="connsiteX25" fmla="*/ 409575 w 2386013"/>
              <a:gd name="connsiteY25" fmla="*/ 500063 h 2038350"/>
              <a:gd name="connsiteX26" fmla="*/ 419100 w 2386013"/>
              <a:gd name="connsiteY26" fmla="*/ 528638 h 2038350"/>
              <a:gd name="connsiteX27" fmla="*/ 423863 w 2386013"/>
              <a:gd name="connsiteY27" fmla="*/ 542925 h 2038350"/>
              <a:gd name="connsiteX28" fmla="*/ 428625 w 2386013"/>
              <a:gd name="connsiteY28" fmla="*/ 557213 h 2038350"/>
              <a:gd name="connsiteX29" fmla="*/ 438150 w 2386013"/>
              <a:gd name="connsiteY29" fmla="*/ 571500 h 2038350"/>
              <a:gd name="connsiteX30" fmla="*/ 452438 w 2386013"/>
              <a:gd name="connsiteY30" fmla="*/ 585788 h 2038350"/>
              <a:gd name="connsiteX31" fmla="*/ 466725 w 2386013"/>
              <a:gd name="connsiteY31" fmla="*/ 590550 h 2038350"/>
              <a:gd name="connsiteX32" fmla="*/ 490538 w 2386013"/>
              <a:gd name="connsiteY32" fmla="*/ 619125 h 2038350"/>
              <a:gd name="connsiteX33" fmla="*/ 495300 w 2386013"/>
              <a:gd name="connsiteY33" fmla="*/ 633413 h 2038350"/>
              <a:gd name="connsiteX34" fmla="*/ 509588 w 2386013"/>
              <a:gd name="connsiteY34" fmla="*/ 642938 h 2038350"/>
              <a:gd name="connsiteX35" fmla="*/ 514350 w 2386013"/>
              <a:gd name="connsiteY35" fmla="*/ 657225 h 2038350"/>
              <a:gd name="connsiteX36" fmla="*/ 528638 w 2386013"/>
              <a:gd name="connsiteY36" fmla="*/ 671513 h 2038350"/>
              <a:gd name="connsiteX37" fmla="*/ 538163 w 2386013"/>
              <a:gd name="connsiteY37" fmla="*/ 685800 h 2038350"/>
              <a:gd name="connsiteX38" fmla="*/ 542925 w 2386013"/>
              <a:gd name="connsiteY38" fmla="*/ 709613 h 2038350"/>
              <a:gd name="connsiteX39" fmla="*/ 547688 w 2386013"/>
              <a:gd name="connsiteY39" fmla="*/ 723900 h 2038350"/>
              <a:gd name="connsiteX40" fmla="*/ 557213 w 2386013"/>
              <a:gd name="connsiteY40" fmla="*/ 785813 h 2038350"/>
              <a:gd name="connsiteX41" fmla="*/ 561975 w 2386013"/>
              <a:gd name="connsiteY41" fmla="*/ 862013 h 2038350"/>
              <a:gd name="connsiteX42" fmla="*/ 585788 w 2386013"/>
              <a:gd name="connsiteY42" fmla="*/ 881063 h 2038350"/>
              <a:gd name="connsiteX43" fmla="*/ 619125 w 2386013"/>
              <a:gd name="connsiteY43" fmla="*/ 885825 h 2038350"/>
              <a:gd name="connsiteX44" fmla="*/ 747713 w 2386013"/>
              <a:gd name="connsiteY44" fmla="*/ 895350 h 2038350"/>
              <a:gd name="connsiteX45" fmla="*/ 795338 w 2386013"/>
              <a:gd name="connsiteY45" fmla="*/ 895350 h 2038350"/>
              <a:gd name="connsiteX46" fmla="*/ 838200 w 2386013"/>
              <a:gd name="connsiteY46" fmla="*/ 904875 h 2038350"/>
              <a:gd name="connsiteX47" fmla="*/ 866775 w 2386013"/>
              <a:gd name="connsiteY47" fmla="*/ 895350 h 2038350"/>
              <a:gd name="connsiteX48" fmla="*/ 895350 w 2386013"/>
              <a:gd name="connsiteY48" fmla="*/ 881063 h 2038350"/>
              <a:gd name="connsiteX49" fmla="*/ 947738 w 2386013"/>
              <a:gd name="connsiteY49" fmla="*/ 876300 h 2038350"/>
              <a:gd name="connsiteX50" fmla="*/ 962025 w 2386013"/>
              <a:gd name="connsiteY50" fmla="*/ 871538 h 2038350"/>
              <a:gd name="connsiteX51" fmla="*/ 1004888 w 2386013"/>
              <a:gd name="connsiteY51" fmla="*/ 881063 h 2038350"/>
              <a:gd name="connsiteX52" fmla="*/ 1019175 w 2386013"/>
              <a:gd name="connsiteY52" fmla="*/ 895350 h 2038350"/>
              <a:gd name="connsiteX53" fmla="*/ 1062038 w 2386013"/>
              <a:gd name="connsiteY53" fmla="*/ 919163 h 2038350"/>
              <a:gd name="connsiteX54" fmla="*/ 1095375 w 2386013"/>
              <a:gd name="connsiteY54" fmla="*/ 923925 h 2038350"/>
              <a:gd name="connsiteX55" fmla="*/ 1109663 w 2386013"/>
              <a:gd name="connsiteY55" fmla="*/ 928688 h 2038350"/>
              <a:gd name="connsiteX56" fmla="*/ 1133475 w 2386013"/>
              <a:gd name="connsiteY56" fmla="*/ 971550 h 2038350"/>
              <a:gd name="connsiteX57" fmla="*/ 1162050 w 2386013"/>
              <a:gd name="connsiteY57" fmla="*/ 981075 h 2038350"/>
              <a:gd name="connsiteX58" fmla="*/ 1171575 w 2386013"/>
              <a:gd name="connsiteY58" fmla="*/ 1000125 h 2038350"/>
              <a:gd name="connsiteX59" fmla="*/ 1176338 w 2386013"/>
              <a:gd name="connsiteY59" fmla="*/ 1014413 h 2038350"/>
              <a:gd name="connsiteX60" fmla="*/ 1204913 w 2386013"/>
              <a:gd name="connsiteY60" fmla="*/ 1023938 h 2038350"/>
              <a:gd name="connsiteX61" fmla="*/ 1219200 w 2386013"/>
              <a:gd name="connsiteY61" fmla="*/ 1028700 h 2038350"/>
              <a:gd name="connsiteX62" fmla="*/ 1233488 w 2386013"/>
              <a:gd name="connsiteY62" fmla="*/ 1038225 h 2038350"/>
              <a:gd name="connsiteX63" fmla="*/ 1247775 w 2386013"/>
              <a:gd name="connsiteY63" fmla="*/ 1057275 h 2038350"/>
              <a:gd name="connsiteX64" fmla="*/ 1276350 w 2386013"/>
              <a:gd name="connsiteY64" fmla="*/ 1066800 h 2038350"/>
              <a:gd name="connsiteX65" fmla="*/ 1300163 w 2386013"/>
              <a:gd name="connsiteY65" fmla="*/ 1095375 h 2038350"/>
              <a:gd name="connsiteX66" fmla="*/ 1309688 w 2386013"/>
              <a:gd name="connsiteY66" fmla="*/ 1109663 h 2038350"/>
              <a:gd name="connsiteX67" fmla="*/ 1323975 w 2386013"/>
              <a:gd name="connsiteY67" fmla="*/ 1114425 h 2038350"/>
              <a:gd name="connsiteX68" fmla="*/ 1338263 w 2386013"/>
              <a:gd name="connsiteY68" fmla="*/ 1123950 h 2038350"/>
              <a:gd name="connsiteX69" fmla="*/ 1390650 w 2386013"/>
              <a:gd name="connsiteY69" fmla="*/ 1138238 h 2038350"/>
              <a:gd name="connsiteX70" fmla="*/ 1404938 w 2386013"/>
              <a:gd name="connsiteY70" fmla="*/ 1147763 h 2038350"/>
              <a:gd name="connsiteX71" fmla="*/ 1419225 w 2386013"/>
              <a:gd name="connsiteY71" fmla="*/ 1152525 h 2038350"/>
              <a:gd name="connsiteX72" fmla="*/ 1423988 w 2386013"/>
              <a:gd name="connsiteY72" fmla="*/ 1166813 h 2038350"/>
              <a:gd name="connsiteX73" fmla="*/ 1447800 w 2386013"/>
              <a:gd name="connsiteY73" fmla="*/ 1190625 h 2038350"/>
              <a:gd name="connsiteX74" fmla="*/ 1476375 w 2386013"/>
              <a:gd name="connsiteY74" fmla="*/ 1200150 h 2038350"/>
              <a:gd name="connsiteX75" fmla="*/ 1490663 w 2386013"/>
              <a:gd name="connsiteY75" fmla="*/ 1204913 h 2038350"/>
              <a:gd name="connsiteX76" fmla="*/ 1500188 w 2386013"/>
              <a:gd name="connsiteY76" fmla="*/ 1219200 h 2038350"/>
              <a:gd name="connsiteX77" fmla="*/ 1504950 w 2386013"/>
              <a:gd name="connsiteY77" fmla="*/ 1233488 h 2038350"/>
              <a:gd name="connsiteX78" fmla="*/ 1519238 w 2386013"/>
              <a:gd name="connsiteY78" fmla="*/ 1243013 h 2038350"/>
              <a:gd name="connsiteX79" fmla="*/ 1528763 w 2386013"/>
              <a:gd name="connsiteY79" fmla="*/ 1257300 h 2038350"/>
              <a:gd name="connsiteX80" fmla="*/ 1557338 w 2386013"/>
              <a:gd name="connsiteY80" fmla="*/ 1266825 h 2038350"/>
              <a:gd name="connsiteX81" fmla="*/ 1590675 w 2386013"/>
              <a:gd name="connsiteY81" fmla="*/ 1281113 h 2038350"/>
              <a:gd name="connsiteX82" fmla="*/ 1619250 w 2386013"/>
              <a:gd name="connsiteY82" fmla="*/ 1300163 h 2038350"/>
              <a:gd name="connsiteX83" fmla="*/ 1633538 w 2386013"/>
              <a:gd name="connsiteY83" fmla="*/ 1328738 h 2038350"/>
              <a:gd name="connsiteX84" fmla="*/ 1638300 w 2386013"/>
              <a:gd name="connsiteY84" fmla="*/ 1343025 h 2038350"/>
              <a:gd name="connsiteX85" fmla="*/ 1652588 w 2386013"/>
              <a:gd name="connsiteY85" fmla="*/ 1352550 h 2038350"/>
              <a:gd name="connsiteX86" fmla="*/ 1671638 w 2386013"/>
              <a:gd name="connsiteY86" fmla="*/ 1371600 h 2038350"/>
              <a:gd name="connsiteX87" fmla="*/ 1695450 w 2386013"/>
              <a:gd name="connsiteY87" fmla="*/ 1400175 h 2038350"/>
              <a:gd name="connsiteX88" fmla="*/ 1709738 w 2386013"/>
              <a:gd name="connsiteY88" fmla="*/ 1414463 h 2038350"/>
              <a:gd name="connsiteX89" fmla="*/ 1714500 w 2386013"/>
              <a:gd name="connsiteY89" fmla="*/ 1428750 h 2038350"/>
              <a:gd name="connsiteX90" fmla="*/ 1724025 w 2386013"/>
              <a:gd name="connsiteY90" fmla="*/ 1443038 h 2038350"/>
              <a:gd name="connsiteX91" fmla="*/ 1733550 w 2386013"/>
              <a:gd name="connsiteY91" fmla="*/ 1476375 h 2038350"/>
              <a:gd name="connsiteX92" fmla="*/ 1743075 w 2386013"/>
              <a:gd name="connsiteY92" fmla="*/ 1490663 h 2038350"/>
              <a:gd name="connsiteX93" fmla="*/ 1766888 w 2386013"/>
              <a:gd name="connsiteY93" fmla="*/ 1533525 h 2038350"/>
              <a:gd name="connsiteX94" fmla="*/ 1781175 w 2386013"/>
              <a:gd name="connsiteY94" fmla="*/ 1538288 h 2038350"/>
              <a:gd name="connsiteX95" fmla="*/ 1800225 w 2386013"/>
              <a:gd name="connsiteY95" fmla="*/ 1566863 h 2038350"/>
              <a:gd name="connsiteX96" fmla="*/ 1809750 w 2386013"/>
              <a:gd name="connsiteY96" fmla="*/ 1581150 h 2038350"/>
              <a:gd name="connsiteX97" fmla="*/ 1838325 w 2386013"/>
              <a:gd name="connsiteY97" fmla="*/ 1600200 h 2038350"/>
              <a:gd name="connsiteX98" fmla="*/ 1866900 w 2386013"/>
              <a:gd name="connsiteY98" fmla="*/ 1628775 h 2038350"/>
              <a:gd name="connsiteX99" fmla="*/ 1881188 w 2386013"/>
              <a:gd name="connsiteY99" fmla="*/ 1643063 h 2038350"/>
              <a:gd name="connsiteX100" fmla="*/ 1895475 w 2386013"/>
              <a:gd name="connsiteY100" fmla="*/ 1671638 h 2038350"/>
              <a:gd name="connsiteX101" fmla="*/ 1924050 w 2386013"/>
              <a:gd name="connsiteY101" fmla="*/ 1690688 h 2038350"/>
              <a:gd name="connsiteX102" fmla="*/ 1966913 w 2386013"/>
              <a:gd name="connsiteY102" fmla="*/ 1724025 h 2038350"/>
              <a:gd name="connsiteX103" fmla="*/ 1981200 w 2386013"/>
              <a:gd name="connsiteY103" fmla="*/ 1728788 h 2038350"/>
              <a:gd name="connsiteX104" fmla="*/ 2000250 w 2386013"/>
              <a:gd name="connsiteY104" fmla="*/ 1757363 h 2038350"/>
              <a:gd name="connsiteX105" fmla="*/ 2009775 w 2386013"/>
              <a:gd name="connsiteY105" fmla="*/ 1771650 h 2038350"/>
              <a:gd name="connsiteX106" fmla="*/ 2038350 w 2386013"/>
              <a:gd name="connsiteY106" fmla="*/ 1785938 h 2038350"/>
              <a:gd name="connsiteX107" fmla="*/ 2066925 w 2386013"/>
              <a:gd name="connsiteY107" fmla="*/ 1800225 h 2038350"/>
              <a:gd name="connsiteX108" fmla="*/ 2081213 w 2386013"/>
              <a:gd name="connsiteY108" fmla="*/ 1814513 h 2038350"/>
              <a:gd name="connsiteX109" fmla="*/ 2085975 w 2386013"/>
              <a:gd name="connsiteY109" fmla="*/ 1828800 h 2038350"/>
              <a:gd name="connsiteX110" fmla="*/ 2105025 w 2386013"/>
              <a:gd name="connsiteY110" fmla="*/ 1857375 h 2038350"/>
              <a:gd name="connsiteX111" fmla="*/ 2124075 w 2386013"/>
              <a:gd name="connsiteY111" fmla="*/ 1885950 h 2038350"/>
              <a:gd name="connsiteX112" fmla="*/ 2152650 w 2386013"/>
              <a:gd name="connsiteY112" fmla="*/ 1895475 h 2038350"/>
              <a:gd name="connsiteX113" fmla="*/ 2185988 w 2386013"/>
              <a:gd name="connsiteY113" fmla="*/ 1905000 h 2038350"/>
              <a:gd name="connsiteX114" fmla="*/ 2195513 w 2386013"/>
              <a:gd name="connsiteY114" fmla="*/ 1919288 h 2038350"/>
              <a:gd name="connsiteX115" fmla="*/ 2233613 w 2386013"/>
              <a:gd name="connsiteY115" fmla="*/ 1924050 h 2038350"/>
              <a:gd name="connsiteX116" fmla="*/ 2252663 w 2386013"/>
              <a:gd name="connsiteY116" fmla="*/ 1928813 h 2038350"/>
              <a:gd name="connsiteX117" fmla="*/ 2262188 w 2386013"/>
              <a:gd name="connsiteY117" fmla="*/ 1943100 h 2038350"/>
              <a:gd name="connsiteX118" fmla="*/ 2281238 w 2386013"/>
              <a:gd name="connsiteY118" fmla="*/ 1947863 h 2038350"/>
              <a:gd name="connsiteX119" fmla="*/ 2295525 w 2386013"/>
              <a:gd name="connsiteY119" fmla="*/ 1952625 h 2038350"/>
              <a:gd name="connsiteX120" fmla="*/ 2319338 w 2386013"/>
              <a:gd name="connsiteY120" fmla="*/ 1976438 h 2038350"/>
              <a:gd name="connsiteX121" fmla="*/ 2343150 w 2386013"/>
              <a:gd name="connsiteY121" fmla="*/ 2005013 h 2038350"/>
              <a:gd name="connsiteX122" fmla="*/ 2371725 w 2386013"/>
              <a:gd name="connsiteY122" fmla="*/ 2019300 h 2038350"/>
              <a:gd name="connsiteX123" fmla="*/ 2386013 w 2386013"/>
              <a:gd name="connsiteY123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386013" h="2038350">
                <a:moveTo>
                  <a:pt x="0" y="0"/>
                </a:moveTo>
                <a:cubicBezTo>
                  <a:pt x="6350" y="7938"/>
                  <a:pt x="11862" y="16625"/>
                  <a:pt x="19050" y="23813"/>
                </a:cubicBezTo>
                <a:cubicBezTo>
                  <a:pt x="23097" y="27860"/>
                  <a:pt x="30163" y="28575"/>
                  <a:pt x="33338" y="33338"/>
                </a:cubicBezTo>
                <a:cubicBezTo>
                  <a:pt x="57941" y="70243"/>
                  <a:pt x="16517" y="38000"/>
                  <a:pt x="52388" y="61913"/>
                </a:cubicBezTo>
                <a:cubicBezTo>
                  <a:pt x="53975" y="66675"/>
                  <a:pt x="54905" y="71710"/>
                  <a:pt x="57150" y="76200"/>
                </a:cubicBezTo>
                <a:cubicBezTo>
                  <a:pt x="59710" y="81320"/>
                  <a:pt x="64350" y="85257"/>
                  <a:pt x="66675" y="90488"/>
                </a:cubicBezTo>
                <a:cubicBezTo>
                  <a:pt x="70753" y="99663"/>
                  <a:pt x="76200" y="119063"/>
                  <a:pt x="76200" y="119063"/>
                </a:cubicBezTo>
                <a:cubicBezTo>
                  <a:pt x="80249" y="171692"/>
                  <a:pt x="84745" y="171589"/>
                  <a:pt x="76200" y="214313"/>
                </a:cubicBezTo>
                <a:cubicBezTo>
                  <a:pt x="75216" y="219235"/>
                  <a:pt x="73683" y="224110"/>
                  <a:pt x="71438" y="228600"/>
                </a:cubicBezTo>
                <a:cubicBezTo>
                  <a:pt x="68878" y="233720"/>
                  <a:pt x="65088" y="238125"/>
                  <a:pt x="61913" y="242888"/>
                </a:cubicBezTo>
                <a:cubicBezTo>
                  <a:pt x="60325" y="250825"/>
                  <a:pt x="59113" y="258847"/>
                  <a:pt x="57150" y="266700"/>
                </a:cubicBezTo>
                <a:cubicBezTo>
                  <a:pt x="55932" y="271570"/>
                  <a:pt x="52388" y="275968"/>
                  <a:pt x="52388" y="280988"/>
                </a:cubicBezTo>
                <a:cubicBezTo>
                  <a:pt x="52388" y="296942"/>
                  <a:pt x="52391" y="313385"/>
                  <a:pt x="57150" y="328613"/>
                </a:cubicBezTo>
                <a:cubicBezTo>
                  <a:pt x="60564" y="339540"/>
                  <a:pt x="76200" y="357188"/>
                  <a:pt x="76200" y="357188"/>
                </a:cubicBezTo>
                <a:cubicBezTo>
                  <a:pt x="82384" y="400468"/>
                  <a:pt x="77413" y="379873"/>
                  <a:pt x="90488" y="419100"/>
                </a:cubicBezTo>
                <a:lnTo>
                  <a:pt x="95250" y="433388"/>
                </a:lnTo>
                <a:lnTo>
                  <a:pt x="100013" y="447675"/>
                </a:lnTo>
                <a:cubicBezTo>
                  <a:pt x="119063" y="446088"/>
                  <a:pt x="138744" y="448029"/>
                  <a:pt x="157163" y="442913"/>
                </a:cubicBezTo>
                <a:cubicBezTo>
                  <a:pt x="168193" y="439849"/>
                  <a:pt x="176213" y="430213"/>
                  <a:pt x="185738" y="423863"/>
                </a:cubicBezTo>
                <a:cubicBezTo>
                  <a:pt x="204203" y="411553"/>
                  <a:pt x="194594" y="416148"/>
                  <a:pt x="214313" y="409575"/>
                </a:cubicBezTo>
                <a:cubicBezTo>
                  <a:pt x="228600" y="411163"/>
                  <a:pt x="242854" y="413093"/>
                  <a:pt x="257175" y="414338"/>
                </a:cubicBezTo>
                <a:cubicBezTo>
                  <a:pt x="333377" y="420964"/>
                  <a:pt x="301694" y="411714"/>
                  <a:pt x="338138" y="423863"/>
                </a:cubicBezTo>
                <a:cubicBezTo>
                  <a:pt x="361787" y="459335"/>
                  <a:pt x="331393" y="415769"/>
                  <a:pt x="361950" y="452438"/>
                </a:cubicBezTo>
                <a:cubicBezTo>
                  <a:pt x="365614" y="456835"/>
                  <a:pt x="366713" y="463550"/>
                  <a:pt x="371475" y="466725"/>
                </a:cubicBezTo>
                <a:cubicBezTo>
                  <a:pt x="376921" y="470356"/>
                  <a:pt x="384175" y="469900"/>
                  <a:pt x="390525" y="471488"/>
                </a:cubicBezTo>
                <a:cubicBezTo>
                  <a:pt x="396875" y="481013"/>
                  <a:pt x="405955" y="489203"/>
                  <a:pt x="409575" y="500063"/>
                </a:cubicBezTo>
                <a:lnTo>
                  <a:pt x="419100" y="528638"/>
                </a:lnTo>
                <a:lnTo>
                  <a:pt x="423863" y="542925"/>
                </a:lnTo>
                <a:cubicBezTo>
                  <a:pt x="425451" y="547688"/>
                  <a:pt x="425840" y="553036"/>
                  <a:pt x="428625" y="557213"/>
                </a:cubicBezTo>
                <a:cubicBezTo>
                  <a:pt x="431800" y="561975"/>
                  <a:pt x="434486" y="567103"/>
                  <a:pt x="438150" y="571500"/>
                </a:cubicBezTo>
                <a:cubicBezTo>
                  <a:pt x="442462" y="576674"/>
                  <a:pt x="446834" y="582052"/>
                  <a:pt x="452438" y="585788"/>
                </a:cubicBezTo>
                <a:cubicBezTo>
                  <a:pt x="456615" y="588573"/>
                  <a:pt x="461963" y="588963"/>
                  <a:pt x="466725" y="590550"/>
                </a:cubicBezTo>
                <a:cubicBezTo>
                  <a:pt x="477256" y="601081"/>
                  <a:pt x="483909" y="605866"/>
                  <a:pt x="490538" y="619125"/>
                </a:cubicBezTo>
                <a:cubicBezTo>
                  <a:pt x="492783" y="623615"/>
                  <a:pt x="492164" y="629493"/>
                  <a:pt x="495300" y="633413"/>
                </a:cubicBezTo>
                <a:cubicBezTo>
                  <a:pt x="498876" y="637883"/>
                  <a:pt x="504825" y="639763"/>
                  <a:pt x="509588" y="642938"/>
                </a:cubicBezTo>
                <a:cubicBezTo>
                  <a:pt x="511175" y="647700"/>
                  <a:pt x="511565" y="653048"/>
                  <a:pt x="514350" y="657225"/>
                </a:cubicBezTo>
                <a:cubicBezTo>
                  <a:pt x="518086" y="662829"/>
                  <a:pt x="524326" y="666339"/>
                  <a:pt x="528638" y="671513"/>
                </a:cubicBezTo>
                <a:cubicBezTo>
                  <a:pt x="532302" y="675910"/>
                  <a:pt x="534988" y="681038"/>
                  <a:pt x="538163" y="685800"/>
                </a:cubicBezTo>
                <a:cubicBezTo>
                  <a:pt x="539750" y="693738"/>
                  <a:pt x="540962" y="701760"/>
                  <a:pt x="542925" y="709613"/>
                </a:cubicBezTo>
                <a:cubicBezTo>
                  <a:pt x="544143" y="714483"/>
                  <a:pt x="546599" y="719000"/>
                  <a:pt x="547688" y="723900"/>
                </a:cubicBezTo>
                <a:cubicBezTo>
                  <a:pt x="550328" y="735781"/>
                  <a:pt x="555696" y="775195"/>
                  <a:pt x="557213" y="785813"/>
                </a:cubicBezTo>
                <a:cubicBezTo>
                  <a:pt x="558800" y="811213"/>
                  <a:pt x="558006" y="836875"/>
                  <a:pt x="561975" y="862013"/>
                </a:cubicBezTo>
                <a:cubicBezTo>
                  <a:pt x="564095" y="875441"/>
                  <a:pt x="575008" y="878907"/>
                  <a:pt x="585788" y="881063"/>
                </a:cubicBezTo>
                <a:cubicBezTo>
                  <a:pt x="596795" y="883264"/>
                  <a:pt x="607962" y="884650"/>
                  <a:pt x="619125" y="885825"/>
                </a:cubicBezTo>
                <a:cubicBezTo>
                  <a:pt x="654100" y="889507"/>
                  <a:pt x="714578" y="893141"/>
                  <a:pt x="747713" y="895350"/>
                </a:cubicBezTo>
                <a:cubicBezTo>
                  <a:pt x="791961" y="906413"/>
                  <a:pt x="736952" y="895350"/>
                  <a:pt x="795338" y="895350"/>
                </a:cubicBezTo>
                <a:cubicBezTo>
                  <a:pt x="812098" y="895350"/>
                  <a:pt x="823468" y="899965"/>
                  <a:pt x="838200" y="904875"/>
                </a:cubicBezTo>
                <a:cubicBezTo>
                  <a:pt x="847725" y="901700"/>
                  <a:pt x="858421" y="900919"/>
                  <a:pt x="866775" y="895350"/>
                </a:cubicBezTo>
                <a:cubicBezTo>
                  <a:pt x="877065" y="888490"/>
                  <a:pt x="882802" y="882856"/>
                  <a:pt x="895350" y="881063"/>
                </a:cubicBezTo>
                <a:cubicBezTo>
                  <a:pt x="912708" y="878583"/>
                  <a:pt x="930275" y="877888"/>
                  <a:pt x="947738" y="876300"/>
                </a:cubicBezTo>
                <a:cubicBezTo>
                  <a:pt x="952500" y="874713"/>
                  <a:pt x="957005" y="871538"/>
                  <a:pt x="962025" y="871538"/>
                </a:cubicBezTo>
                <a:cubicBezTo>
                  <a:pt x="978791" y="871538"/>
                  <a:pt x="990153" y="876151"/>
                  <a:pt x="1004888" y="881063"/>
                </a:cubicBezTo>
                <a:cubicBezTo>
                  <a:pt x="1009650" y="885825"/>
                  <a:pt x="1013859" y="891215"/>
                  <a:pt x="1019175" y="895350"/>
                </a:cubicBezTo>
                <a:cubicBezTo>
                  <a:pt x="1032393" y="905631"/>
                  <a:pt x="1045456" y="915847"/>
                  <a:pt x="1062038" y="919163"/>
                </a:cubicBezTo>
                <a:cubicBezTo>
                  <a:pt x="1073045" y="921364"/>
                  <a:pt x="1084263" y="922338"/>
                  <a:pt x="1095375" y="923925"/>
                </a:cubicBezTo>
                <a:cubicBezTo>
                  <a:pt x="1100138" y="925513"/>
                  <a:pt x="1106113" y="925138"/>
                  <a:pt x="1109663" y="928688"/>
                </a:cubicBezTo>
                <a:cubicBezTo>
                  <a:pt x="1126437" y="945462"/>
                  <a:pt x="1092502" y="957892"/>
                  <a:pt x="1133475" y="971550"/>
                </a:cubicBezTo>
                <a:lnTo>
                  <a:pt x="1162050" y="981075"/>
                </a:lnTo>
                <a:cubicBezTo>
                  <a:pt x="1165225" y="987425"/>
                  <a:pt x="1168778" y="993600"/>
                  <a:pt x="1171575" y="1000125"/>
                </a:cubicBezTo>
                <a:cubicBezTo>
                  <a:pt x="1173553" y="1004739"/>
                  <a:pt x="1172253" y="1011495"/>
                  <a:pt x="1176338" y="1014413"/>
                </a:cubicBezTo>
                <a:cubicBezTo>
                  <a:pt x="1184508" y="1020249"/>
                  <a:pt x="1195388" y="1020763"/>
                  <a:pt x="1204913" y="1023938"/>
                </a:cubicBezTo>
                <a:lnTo>
                  <a:pt x="1219200" y="1028700"/>
                </a:lnTo>
                <a:cubicBezTo>
                  <a:pt x="1223963" y="1031875"/>
                  <a:pt x="1229441" y="1034178"/>
                  <a:pt x="1233488" y="1038225"/>
                </a:cubicBezTo>
                <a:cubicBezTo>
                  <a:pt x="1239101" y="1043838"/>
                  <a:pt x="1241171" y="1052872"/>
                  <a:pt x="1247775" y="1057275"/>
                </a:cubicBezTo>
                <a:cubicBezTo>
                  <a:pt x="1256129" y="1062844"/>
                  <a:pt x="1276350" y="1066800"/>
                  <a:pt x="1276350" y="1066800"/>
                </a:cubicBezTo>
                <a:cubicBezTo>
                  <a:pt x="1299999" y="1102275"/>
                  <a:pt x="1269604" y="1058705"/>
                  <a:pt x="1300163" y="1095375"/>
                </a:cubicBezTo>
                <a:cubicBezTo>
                  <a:pt x="1303827" y="1099772"/>
                  <a:pt x="1305218" y="1106087"/>
                  <a:pt x="1309688" y="1109663"/>
                </a:cubicBezTo>
                <a:cubicBezTo>
                  <a:pt x="1313608" y="1112799"/>
                  <a:pt x="1319213" y="1112838"/>
                  <a:pt x="1323975" y="1114425"/>
                </a:cubicBezTo>
                <a:cubicBezTo>
                  <a:pt x="1328738" y="1117600"/>
                  <a:pt x="1333032" y="1121625"/>
                  <a:pt x="1338263" y="1123950"/>
                </a:cubicBezTo>
                <a:cubicBezTo>
                  <a:pt x="1358037" y="1132738"/>
                  <a:pt x="1370280" y="1134163"/>
                  <a:pt x="1390650" y="1138238"/>
                </a:cubicBezTo>
                <a:cubicBezTo>
                  <a:pt x="1395413" y="1141413"/>
                  <a:pt x="1399818" y="1145203"/>
                  <a:pt x="1404938" y="1147763"/>
                </a:cubicBezTo>
                <a:cubicBezTo>
                  <a:pt x="1409428" y="1150008"/>
                  <a:pt x="1415675" y="1148975"/>
                  <a:pt x="1419225" y="1152525"/>
                </a:cubicBezTo>
                <a:cubicBezTo>
                  <a:pt x="1422775" y="1156075"/>
                  <a:pt x="1421743" y="1162323"/>
                  <a:pt x="1423988" y="1166813"/>
                </a:cubicBezTo>
                <a:cubicBezTo>
                  <a:pt x="1429884" y="1178605"/>
                  <a:pt x="1435555" y="1185183"/>
                  <a:pt x="1447800" y="1190625"/>
                </a:cubicBezTo>
                <a:cubicBezTo>
                  <a:pt x="1456975" y="1194703"/>
                  <a:pt x="1466850" y="1196975"/>
                  <a:pt x="1476375" y="1200150"/>
                </a:cubicBezTo>
                <a:lnTo>
                  <a:pt x="1490663" y="1204913"/>
                </a:lnTo>
                <a:cubicBezTo>
                  <a:pt x="1493838" y="1209675"/>
                  <a:pt x="1497628" y="1214081"/>
                  <a:pt x="1500188" y="1219200"/>
                </a:cubicBezTo>
                <a:cubicBezTo>
                  <a:pt x="1502433" y="1223690"/>
                  <a:pt x="1501814" y="1229568"/>
                  <a:pt x="1504950" y="1233488"/>
                </a:cubicBezTo>
                <a:cubicBezTo>
                  <a:pt x="1508526" y="1237958"/>
                  <a:pt x="1514475" y="1239838"/>
                  <a:pt x="1519238" y="1243013"/>
                </a:cubicBezTo>
                <a:cubicBezTo>
                  <a:pt x="1522413" y="1247775"/>
                  <a:pt x="1523909" y="1254267"/>
                  <a:pt x="1528763" y="1257300"/>
                </a:cubicBezTo>
                <a:cubicBezTo>
                  <a:pt x="1537277" y="1262621"/>
                  <a:pt x="1547813" y="1263650"/>
                  <a:pt x="1557338" y="1266825"/>
                </a:cubicBezTo>
                <a:cubicBezTo>
                  <a:pt x="1572115" y="1271751"/>
                  <a:pt x="1575966" y="1272288"/>
                  <a:pt x="1590675" y="1281113"/>
                </a:cubicBezTo>
                <a:cubicBezTo>
                  <a:pt x="1600491" y="1287003"/>
                  <a:pt x="1619250" y="1300163"/>
                  <a:pt x="1619250" y="1300163"/>
                </a:cubicBezTo>
                <a:cubicBezTo>
                  <a:pt x="1631224" y="1336080"/>
                  <a:pt x="1615070" y="1291802"/>
                  <a:pt x="1633538" y="1328738"/>
                </a:cubicBezTo>
                <a:cubicBezTo>
                  <a:pt x="1635783" y="1333228"/>
                  <a:pt x="1635164" y="1339105"/>
                  <a:pt x="1638300" y="1343025"/>
                </a:cubicBezTo>
                <a:cubicBezTo>
                  <a:pt x="1641876" y="1347495"/>
                  <a:pt x="1647825" y="1349375"/>
                  <a:pt x="1652588" y="1352550"/>
                </a:cubicBezTo>
                <a:cubicBezTo>
                  <a:pt x="1661659" y="1379766"/>
                  <a:pt x="1649866" y="1357085"/>
                  <a:pt x="1671638" y="1371600"/>
                </a:cubicBezTo>
                <a:cubicBezTo>
                  <a:pt x="1687288" y="1382033"/>
                  <a:pt x="1684470" y="1387000"/>
                  <a:pt x="1695450" y="1400175"/>
                </a:cubicBezTo>
                <a:cubicBezTo>
                  <a:pt x="1699762" y="1405349"/>
                  <a:pt x="1704975" y="1409700"/>
                  <a:pt x="1709738" y="1414463"/>
                </a:cubicBezTo>
                <a:cubicBezTo>
                  <a:pt x="1711325" y="1419225"/>
                  <a:pt x="1712255" y="1424260"/>
                  <a:pt x="1714500" y="1428750"/>
                </a:cubicBezTo>
                <a:cubicBezTo>
                  <a:pt x="1717060" y="1433870"/>
                  <a:pt x="1721770" y="1437777"/>
                  <a:pt x="1724025" y="1443038"/>
                </a:cubicBezTo>
                <a:cubicBezTo>
                  <a:pt x="1733176" y="1464389"/>
                  <a:pt x="1724287" y="1457848"/>
                  <a:pt x="1733550" y="1476375"/>
                </a:cubicBezTo>
                <a:cubicBezTo>
                  <a:pt x="1736110" y="1481495"/>
                  <a:pt x="1740515" y="1485543"/>
                  <a:pt x="1743075" y="1490663"/>
                </a:cubicBezTo>
                <a:cubicBezTo>
                  <a:pt x="1749785" y="1504082"/>
                  <a:pt x="1748871" y="1527518"/>
                  <a:pt x="1766888" y="1533525"/>
                </a:cubicBezTo>
                <a:lnTo>
                  <a:pt x="1781175" y="1538288"/>
                </a:lnTo>
                <a:lnTo>
                  <a:pt x="1800225" y="1566863"/>
                </a:lnTo>
                <a:cubicBezTo>
                  <a:pt x="1803400" y="1571625"/>
                  <a:pt x="1804988" y="1577975"/>
                  <a:pt x="1809750" y="1581150"/>
                </a:cubicBezTo>
                <a:cubicBezTo>
                  <a:pt x="1819275" y="1587500"/>
                  <a:pt x="1830230" y="1592105"/>
                  <a:pt x="1838325" y="1600200"/>
                </a:cubicBezTo>
                <a:lnTo>
                  <a:pt x="1866900" y="1628775"/>
                </a:lnTo>
                <a:lnTo>
                  <a:pt x="1881188" y="1643063"/>
                </a:lnTo>
                <a:cubicBezTo>
                  <a:pt x="1884585" y="1653255"/>
                  <a:pt x="1886786" y="1664035"/>
                  <a:pt x="1895475" y="1671638"/>
                </a:cubicBezTo>
                <a:cubicBezTo>
                  <a:pt x="1904090" y="1679176"/>
                  <a:pt x="1915955" y="1682594"/>
                  <a:pt x="1924050" y="1690688"/>
                </a:cubicBezTo>
                <a:cubicBezTo>
                  <a:pt x="1936378" y="1703015"/>
                  <a:pt x="1949824" y="1718328"/>
                  <a:pt x="1966913" y="1724025"/>
                </a:cubicBezTo>
                <a:lnTo>
                  <a:pt x="1981200" y="1728788"/>
                </a:lnTo>
                <a:lnTo>
                  <a:pt x="2000250" y="1757363"/>
                </a:lnTo>
                <a:cubicBezTo>
                  <a:pt x="2003425" y="1762125"/>
                  <a:pt x="2005013" y="1768475"/>
                  <a:pt x="2009775" y="1771650"/>
                </a:cubicBezTo>
                <a:cubicBezTo>
                  <a:pt x="2050724" y="1798948"/>
                  <a:pt x="1998914" y="1766219"/>
                  <a:pt x="2038350" y="1785938"/>
                </a:cubicBezTo>
                <a:cubicBezTo>
                  <a:pt x="2075271" y="1804399"/>
                  <a:pt x="2031022" y="1788258"/>
                  <a:pt x="2066925" y="1800225"/>
                </a:cubicBezTo>
                <a:cubicBezTo>
                  <a:pt x="2071688" y="1804988"/>
                  <a:pt x="2077477" y="1808909"/>
                  <a:pt x="2081213" y="1814513"/>
                </a:cubicBezTo>
                <a:cubicBezTo>
                  <a:pt x="2083998" y="1818690"/>
                  <a:pt x="2083537" y="1824412"/>
                  <a:pt x="2085975" y="1828800"/>
                </a:cubicBezTo>
                <a:cubicBezTo>
                  <a:pt x="2091534" y="1838807"/>
                  <a:pt x="2098675" y="1847850"/>
                  <a:pt x="2105025" y="1857375"/>
                </a:cubicBezTo>
                <a:lnTo>
                  <a:pt x="2124075" y="1885950"/>
                </a:lnTo>
                <a:cubicBezTo>
                  <a:pt x="2133600" y="1889125"/>
                  <a:pt x="2142910" y="1893040"/>
                  <a:pt x="2152650" y="1895475"/>
                </a:cubicBezTo>
                <a:cubicBezTo>
                  <a:pt x="2176570" y="1901456"/>
                  <a:pt x="2165490" y="1898168"/>
                  <a:pt x="2185988" y="1905000"/>
                </a:cubicBezTo>
                <a:cubicBezTo>
                  <a:pt x="2189163" y="1909763"/>
                  <a:pt x="2190198" y="1917162"/>
                  <a:pt x="2195513" y="1919288"/>
                </a:cubicBezTo>
                <a:cubicBezTo>
                  <a:pt x="2207396" y="1924041"/>
                  <a:pt x="2220988" y="1921946"/>
                  <a:pt x="2233613" y="1924050"/>
                </a:cubicBezTo>
                <a:cubicBezTo>
                  <a:pt x="2240069" y="1925126"/>
                  <a:pt x="2246313" y="1927225"/>
                  <a:pt x="2252663" y="1928813"/>
                </a:cubicBezTo>
                <a:cubicBezTo>
                  <a:pt x="2255838" y="1933575"/>
                  <a:pt x="2257426" y="1939925"/>
                  <a:pt x="2262188" y="1943100"/>
                </a:cubicBezTo>
                <a:cubicBezTo>
                  <a:pt x="2267634" y="1946731"/>
                  <a:pt x="2274944" y="1946065"/>
                  <a:pt x="2281238" y="1947863"/>
                </a:cubicBezTo>
                <a:cubicBezTo>
                  <a:pt x="2286065" y="1949242"/>
                  <a:pt x="2290763" y="1951038"/>
                  <a:pt x="2295525" y="1952625"/>
                </a:cubicBezTo>
                <a:cubicBezTo>
                  <a:pt x="2312987" y="1978819"/>
                  <a:pt x="2295525" y="1956594"/>
                  <a:pt x="2319338" y="1976438"/>
                </a:cubicBezTo>
                <a:cubicBezTo>
                  <a:pt x="2366147" y="2015445"/>
                  <a:pt x="2305689" y="1967552"/>
                  <a:pt x="2343150" y="2005013"/>
                </a:cubicBezTo>
                <a:cubicBezTo>
                  <a:pt x="2352382" y="2014245"/>
                  <a:pt x="2360105" y="2015427"/>
                  <a:pt x="2371725" y="2019300"/>
                </a:cubicBezTo>
                <a:cubicBezTo>
                  <a:pt x="2382495" y="2035456"/>
                  <a:pt x="2377202" y="2029541"/>
                  <a:pt x="2386013" y="20383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3" name="フリーフォーム 18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SpPr/>
          <p:nvPr/>
        </p:nvSpPr>
        <p:spPr>
          <a:xfrm>
            <a:off x="8727784" y="5532191"/>
            <a:ext cx="393682" cy="1209176"/>
          </a:xfrm>
          <a:custGeom>
            <a:avLst/>
            <a:gdLst>
              <a:gd name="connsiteX0" fmla="*/ 0 w 490538"/>
              <a:gd name="connsiteY0" fmla="*/ 0 h 1295400"/>
              <a:gd name="connsiteX1" fmla="*/ 23813 w 490538"/>
              <a:gd name="connsiteY1" fmla="*/ 19050 h 1295400"/>
              <a:gd name="connsiteX2" fmla="*/ 42863 w 490538"/>
              <a:gd name="connsiteY2" fmla="*/ 47625 h 1295400"/>
              <a:gd name="connsiteX3" fmla="*/ 71438 w 490538"/>
              <a:gd name="connsiteY3" fmla="*/ 66675 h 1295400"/>
              <a:gd name="connsiteX4" fmla="*/ 80963 w 490538"/>
              <a:gd name="connsiteY4" fmla="*/ 80962 h 1295400"/>
              <a:gd name="connsiteX5" fmla="*/ 90488 w 490538"/>
              <a:gd name="connsiteY5" fmla="*/ 109537 h 1295400"/>
              <a:gd name="connsiteX6" fmla="*/ 109538 w 490538"/>
              <a:gd name="connsiteY6" fmla="*/ 138112 h 1295400"/>
              <a:gd name="connsiteX7" fmla="*/ 119063 w 490538"/>
              <a:gd name="connsiteY7" fmla="*/ 166687 h 1295400"/>
              <a:gd name="connsiteX8" fmla="*/ 123825 w 490538"/>
              <a:gd name="connsiteY8" fmla="*/ 180975 h 1295400"/>
              <a:gd name="connsiteX9" fmla="*/ 133350 w 490538"/>
              <a:gd name="connsiteY9" fmla="*/ 200025 h 1295400"/>
              <a:gd name="connsiteX10" fmla="*/ 142875 w 490538"/>
              <a:gd name="connsiteY10" fmla="*/ 228600 h 1295400"/>
              <a:gd name="connsiteX11" fmla="*/ 171450 w 490538"/>
              <a:gd name="connsiteY11" fmla="*/ 252412 h 1295400"/>
              <a:gd name="connsiteX12" fmla="*/ 180975 w 490538"/>
              <a:gd name="connsiteY12" fmla="*/ 285750 h 1295400"/>
              <a:gd name="connsiteX13" fmla="*/ 190500 w 490538"/>
              <a:gd name="connsiteY13" fmla="*/ 314325 h 1295400"/>
              <a:gd name="connsiteX14" fmla="*/ 200025 w 490538"/>
              <a:gd name="connsiteY14" fmla="*/ 328612 h 1295400"/>
              <a:gd name="connsiteX15" fmla="*/ 204788 w 490538"/>
              <a:gd name="connsiteY15" fmla="*/ 352425 h 1295400"/>
              <a:gd name="connsiteX16" fmla="*/ 214313 w 490538"/>
              <a:gd name="connsiteY16" fmla="*/ 381000 h 1295400"/>
              <a:gd name="connsiteX17" fmla="*/ 200025 w 490538"/>
              <a:gd name="connsiteY17" fmla="*/ 428625 h 1295400"/>
              <a:gd name="connsiteX18" fmla="*/ 185738 w 490538"/>
              <a:gd name="connsiteY18" fmla="*/ 457200 h 1295400"/>
              <a:gd name="connsiteX19" fmla="*/ 166688 w 490538"/>
              <a:gd name="connsiteY19" fmla="*/ 466725 h 1295400"/>
              <a:gd name="connsiteX20" fmla="*/ 161925 w 490538"/>
              <a:gd name="connsiteY20" fmla="*/ 481012 h 1295400"/>
              <a:gd name="connsiteX21" fmla="*/ 119063 w 490538"/>
              <a:gd name="connsiteY21" fmla="*/ 504825 h 1295400"/>
              <a:gd name="connsiteX22" fmla="*/ 100013 w 490538"/>
              <a:gd name="connsiteY22" fmla="*/ 547687 h 1295400"/>
              <a:gd name="connsiteX23" fmla="*/ 95250 w 490538"/>
              <a:gd name="connsiteY23" fmla="*/ 561975 h 1295400"/>
              <a:gd name="connsiteX24" fmla="*/ 71438 w 490538"/>
              <a:gd name="connsiteY24" fmla="*/ 566737 h 1295400"/>
              <a:gd name="connsiteX25" fmla="*/ 57150 w 490538"/>
              <a:gd name="connsiteY25" fmla="*/ 614362 h 1295400"/>
              <a:gd name="connsiteX26" fmla="*/ 61913 w 490538"/>
              <a:gd name="connsiteY26" fmla="*/ 671512 h 1295400"/>
              <a:gd name="connsiteX27" fmla="*/ 85725 w 490538"/>
              <a:gd name="connsiteY27" fmla="*/ 676275 h 1295400"/>
              <a:gd name="connsiteX28" fmla="*/ 90488 w 490538"/>
              <a:gd name="connsiteY28" fmla="*/ 700087 h 1295400"/>
              <a:gd name="connsiteX29" fmla="*/ 100013 w 490538"/>
              <a:gd name="connsiteY29" fmla="*/ 714375 h 1295400"/>
              <a:gd name="connsiteX30" fmla="*/ 114300 w 490538"/>
              <a:gd name="connsiteY30" fmla="*/ 723900 h 1295400"/>
              <a:gd name="connsiteX31" fmla="*/ 142875 w 490538"/>
              <a:gd name="connsiteY31" fmla="*/ 733425 h 1295400"/>
              <a:gd name="connsiteX32" fmla="*/ 157163 w 490538"/>
              <a:gd name="connsiteY32" fmla="*/ 762000 h 1295400"/>
              <a:gd name="connsiteX33" fmla="*/ 161925 w 490538"/>
              <a:gd name="connsiteY33" fmla="*/ 776287 h 1295400"/>
              <a:gd name="connsiteX34" fmla="*/ 171450 w 490538"/>
              <a:gd name="connsiteY34" fmla="*/ 790575 h 1295400"/>
              <a:gd name="connsiteX35" fmla="*/ 180975 w 490538"/>
              <a:gd name="connsiteY35" fmla="*/ 823912 h 1295400"/>
              <a:gd name="connsiteX36" fmla="*/ 185738 w 490538"/>
              <a:gd name="connsiteY36" fmla="*/ 838200 h 1295400"/>
              <a:gd name="connsiteX37" fmla="*/ 190500 w 490538"/>
              <a:gd name="connsiteY37" fmla="*/ 881062 h 1295400"/>
              <a:gd name="connsiteX38" fmla="*/ 195263 w 490538"/>
              <a:gd name="connsiteY38" fmla="*/ 895350 h 1295400"/>
              <a:gd name="connsiteX39" fmla="*/ 200025 w 490538"/>
              <a:gd name="connsiteY39" fmla="*/ 942975 h 1295400"/>
              <a:gd name="connsiteX40" fmla="*/ 204788 w 490538"/>
              <a:gd name="connsiteY40" fmla="*/ 957262 h 1295400"/>
              <a:gd name="connsiteX41" fmla="*/ 233363 w 490538"/>
              <a:gd name="connsiteY41" fmla="*/ 966787 h 1295400"/>
              <a:gd name="connsiteX42" fmla="*/ 266700 w 490538"/>
              <a:gd name="connsiteY42" fmla="*/ 976312 h 1295400"/>
              <a:gd name="connsiteX43" fmla="*/ 285750 w 490538"/>
              <a:gd name="connsiteY43" fmla="*/ 1004887 h 1295400"/>
              <a:gd name="connsiteX44" fmla="*/ 290513 w 490538"/>
              <a:gd name="connsiteY44" fmla="*/ 1028700 h 1295400"/>
              <a:gd name="connsiteX45" fmla="*/ 304800 w 490538"/>
              <a:gd name="connsiteY45" fmla="*/ 1033462 h 1295400"/>
              <a:gd name="connsiteX46" fmla="*/ 333375 w 490538"/>
              <a:gd name="connsiteY46" fmla="*/ 1038225 h 1295400"/>
              <a:gd name="connsiteX47" fmla="*/ 342900 w 490538"/>
              <a:gd name="connsiteY47" fmla="*/ 1057275 h 1295400"/>
              <a:gd name="connsiteX48" fmla="*/ 352425 w 490538"/>
              <a:gd name="connsiteY48" fmla="*/ 1085850 h 1295400"/>
              <a:gd name="connsiteX49" fmla="*/ 361950 w 490538"/>
              <a:gd name="connsiteY49" fmla="*/ 1100137 h 1295400"/>
              <a:gd name="connsiteX50" fmla="*/ 371475 w 490538"/>
              <a:gd name="connsiteY50" fmla="*/ 1133475 h 1295400"/>
              <a:gd name="connsiteX51" fmla="*/ 395288 w 490538"/>
              <a:gd name="connsiteY51" fmla="*/ 1176337 h 1295400"/>
              <a:gd name="connsiteX52" fmla="*/ 409575 w 490538"/>
              <a:gd name="connsiteY52" fmla="*/ 1233487 h 1295400"/>
              <a:gd name="connsiteX53" fmla="*/ 423863 w 490538"/>
              <a:gd name="connsiteY53" fmla="*/ 1238250 h 1295400"/>
              <a:gd name="connsiteX54" fmla="*/ 428625 w 490538"/>
              <a:gd name="connsiteY54" fmla="*/ 1252537 h 1295400"/>
              <a:gd name="connsiteX55" fmla="*/ 457200 w 490538"/>
              <a:gd name="connsiteY55" fmla="*/ 1262062 h 1295400"/>
              <a:gd name="connsiteX56" fmla="*/ 490538 w 490538"/>
              <a:gd name="connsiteY56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90538" h="1295400">
                <a:moveTo>
                  <a:pt x="0" y="0"/>
                </a:moveTo>
                <a:cubicBezTo>
                  <a:pt x="7938" y="6350"/>
                  <a:pt x="17013" y="11494"/>
                  <a:pt x="23813" y="19050"/>
                </a:cubicBezTo>
                <a:cubicBezTo>
                  <a:pt x="31471" y="27559"/>
                  <a:pt x="33338" y="41275"/>
                  <a:pt x="42863" y="47625"/>
                </a:cubicBezTo>
                <a:lnTo>
                  <a:pt x="71438" y="66675"/>
                </a:lnTo>
                <a:cubicBezTo>
                  <a:pt x="74613" y="71437"/>
                  <a:pt x="78638" y="75732"/>
                  <a:pt x="80963" y="80962"/>
                </a:cubicBezTo>
                <a:cubicBezTo>
                  <a:pt x="85041" y="90137"/>
                  <a:pt x="84919" y="101183"/>
                  <a:pt x="90488" y="109537"/>
                </a:cubicBezTo>
                <a:lnTo>
                  <a:pt x="109538" y="138112"/>
                </a:lnTo>
                <a:lnTo>
                  <a:pt x="119063" y="166687"/>
                </a:lnTo>
                <a:cubicBezTo>
                  <a:pt x="120650" y="171450"/>
                  <a:pt x="121580" y="176485"/>
                  <a:pt x="123825" y="180975"/>
                </a:cubicBezTo>
                <a:cubicBezTo>
                  <a:pt x="127000" y="187325"/>
                  <a:pt x="130713" y="193433"/>
                  <a:pt x="133350" y="200025"/>
                </a:cubicBezTo>
                <a:cubicBezTo>
                  <a:pt x="137079" y="209347"/>
                  <a:pt x="135775" y="221501"/>
                  <a:pt x="142875" y="228600"/>
                </a:cubicBezTo>
                <a:cubicBezTo>
                  <a:pt x="161210" y="246934"/>
                  <a:pt x="151559" y="239151"/>
                  <a:pt x="171450" y="252412"/>
                </a:cubicBezTo>
                <a:cubicBezTo>
                  <a:pt x="187451" y="300411"/>
                  <a:pt x="163043" y="225974"/>
                  <a:pt x="180975" y="285750"/>
                </a:cubicBezTo>
                <a:cubicBezTo>
                  <a:pt x="183860" y="295367"/>
                  <a:pt x="184931" y="305971"/>
                  <a:pt x="190500" y="314325"/>
                </a:cubicBezTo>
                <a:lnTo>
                  <a:pt x="200025" y="328612"/>
                </a:lnTo>
                <a:cubicBezTo>
                  <a:pt x="201613" y="336550"/>
                  <a:pt x="202658" y="344615"/>
                  <a:pt x="204788" y="352425"/>
                </a:cubicBezTo>
                <a:cubicBezTo>
                  <a:pt x="207430" y="362111"/>
                  <a:pt x="214313" y="381000"/>
                  <a:pt x="214313" y="381000"/>
                </a:cubicBezTo>
                <a:cubicBezTo>
                  <a:pt x="205651" y="441629"/>
                  <a:pt x="217352" y="393970"/>
                  <a:pt x="200025" y="428625"/>
                </a:cubicBezTo>
                <a:cubicBezTo>
                  <a:pt x="193988" y="440699"/>
                  <a:pt x="197437" y="447450"/>
                  <a:pt x="185738" y="457200"/>
                </a:cubicBezTo>
                <a:cubicBezTo>
                  <a:pt x="180284" y="461745"/>
                  <a:pt x="173038" y="463550"/>
                  <a:pt x="166688" y="466725"/>
                </a:cubicBezTo>
                <a:cubicBezTo>
                  <a:pt x="165100" y="471487"/>
                  <a:pt x="165475" y="477462"/>
                  <a:pt x="161925" y="481012"/>
                </a:cubicBezTo>
                <a:cubicBezTo>
                  <a:pt x="145549" y="497387"/>
                  <a:pt x="137029" y="498836"/>
                  <a:pt x="119063" y="504825"/>
                </a:cubicBezTo>
                <a:cubicBezTo>
                  <a:pt x="103968" y="527466"/>
                  <a:pt x="111349" y="513681"/>
                  <a:pt x="100013" y="547687"/>
                </a:cubicBezTo>
                <a:cubicBezTo>
                  <a:pt x="98425" y="552450"/>
                  <a:pt x="100173" y="560991"/>
                  <a:pt x="95250" y="561975"/>
                </a:cubicBezTo>
                <a:lnTo>
                  <a:pt x="71438" y="566737"/>
                </a:lnTo>
                <a:cubicBezTo>
                  <a:pt x="59843" y="601522"/>
                  <a:pt x="64348" y="585572"/>
                  <a:pt x="57150" y="614362"/>
                </a:cubicBezTo>
                <a:cubicBezTo>
                  <a:pt x="58738" y="633412"/>
                  <a:pt x="53902" y="654155"/>
                  <a:pt x="61913" y="671512"/>
                </a:cubicBezTo>
                <a:cubicBezTo>
                  <a:pt x="65305" y="678862"/>
                  <a:pt x="80001" y="670551"/>
                  <a:pt x="85725" y="676275"/>
                </a:cubicBezTo>
                <a:cubicBezTo>
                  <a:pt x="91449" y="681999"/>
                  <a:pt x="87646" y="692508"/>
                  <a:pt x="90488" y="700087"/>
                </a:cubicBezTo>
                <a:cubicBezTo>
                  <a:pt x="92498" y="705446"/>
                  <a:pt x="95966" y="710327"/>
                  <a:pt x="100013" y="714375"/>
                </a:cubicBezTo>
                <a:cubicBezTo>
                  <a:pt x="104060" y="718422"/>
                  <a:pt x="109070" y="721575"/>
                  <a:pt x="114300" y="723900"/>
                </a:cubicBezTo>
                <a:cubicBezTo>
                  <a:pt x="123475" y="727978"/>
                  <a:pt x="142875" y="733425"/>
                  <a:pt x="142875" y="733425"/>
                </a:cubicBezTo>
                <a:cubicBezTo>
                  <a:pt x="154849" y="769342"/>
                  <a:pt x="138695" y="725064"/>
                  <a:pt x="157163" y="762000"/>
                </a:cubicBezTo>
                <a:cubicBezTo>
                  <a:pt x="159408" y="766490"/>
                  <a:pt x="159680" y="771797"/>
                  <a:pt x="161925" y="776287"/>
                </a:cubicBezTo>
                <a:cubicBezTo>
                  <a:pt x="164485" y="781407"/>
                  <a:pt x="168890" y="785455"/>
                  <a:pt x="171450" y="790575"/>
                </a:cubicBezTo>
                <a:cubicBezTo>
                  <a:pt x="175259" y="798193"/>
                  <a:pt x="178938" y="816783"/>
                  <a:pt x="180975" y="823912"/>
                </a:cubicBezTo>
                <a:cubicBezTo>
                  <a:pt x="182354" y="828739"/>
                  <a:pt x="184150" y="833437"/>
                  <a:pt x="185738" y="838200"/>
                </a:cubicBezTo>
                <a:cubicBezTo>
                  <a:pt x="187325" y="852487"/>
                  <a:pt x="188137" y="866882"/>
                  <a:pt x="190500" y="881062"/>
                </a:cubicBezTo>
                <a:cubicBezTo>
                  <a:pt x="191325" y="886014"/>
                  <a:pt x="194500" y="890388"/>
                  <a:pt x="195263" y="895350"/>
                </a:cubicBezTo>
                <a:cubicBezTo>
                  <a:pt x="197689" y="911119"/>
                  <a:pt x="197599" y="927206"/>
                  <a:pt x="200025" y="942975"/>
                </a:cubicBezTo>
                <a:cubicBezTo>
                  <a:pt x="200788" y="947937"/>
                  <a:pt x="200703" y="954344"/>
                  <a:pt x="204788" y="957262"/>
                </a:cubicBezTo>
                <a:cubicBezTo>
                  <a:pt x="212958" y="963098"/>
                  <a:pt x="223838" y="963612"/>
                  <a:pt x="233363" y="966787"/>
                </a:cubicBezTo>
                <a:cubicBezTo>
                  <a:pt x="253867" y="973622"/>
                  <a:pt x="242770" y="970330"/>
                  <a:pt x="266700" y="976312"/>
                </a:cubicBezTo>
                <a:cubicBezTo>
                  <a:pt x="273050" y="985837"/>
                  <a:pt x="283505" y="993662"/>
                  <a:pt x="285750" y="1004887"/>
                </a:cubicBezTo>
                <a:cubicBezTo>
                  <a:pt x="287338" y="1012825"/>
                  <a:pt x="286023" y="1021965"/>
                  <a:pt x="290513" y="1028700"/>
                </a:cubicBezTo>
                <a:cubicBezTo>
                  <a:pt x="293298" y="1032877"/>
                  <a:pt x="299900" y="1032373"/>
                  <a:pt x="304800" y="1033462"/>
                </a:cubicBezTo>
                <a:cubicBezTo>
                  <a:pt x="314226" y="1035557"/>
                  <a:pt x="323850" y="1036637"/>
                  <a:pt x="333375" y="1038225"/>
                </a:cubicBezTo>
                <a:cubicBezTo>
                  <a:pt x="336550" y="1044575"/>
                  <a:pt x="340263" y="1050683"/>
                  <a:pt x="342900" y="1057275"/>
                </a:cubicBezTo>
                <a:cubicBezTo>
                  <a:pt x="346629" y="1066597"/>
                  <a:pt x="346856" y="1077496"/>
                  <a:pt x="352425" y="1085850"/>
                </a:cubicBezTo>
                <a:lnTo>
                  <a:pt x="361950" y="1100137"/>
                </a:lnTo>
                <a:cubicBezTo>
                  <a:pt x="363070" y="1104615"/>
                  <a:pt x="368372" y="1127889"/>
                  <a:pt x="371475" y="1133475"/>
                </a:cubicBezTo>
                <a:cubicBezTo>
                  <a:pt x="398771" y="1182610"/>
                  <a:pt x="384509" y="1144006"/>
                  <a:pt x="395288" y="1176337"/>
                </a:cubicBezTo>
                <a:cubicBezTo>
                  <a:pt x="396931" y="1191123"/>
                  <a:pt x="393569" y="1220683"/>
                  <a:pt x="409575" y="1233487"/>
                </a:cubicBezTo>
                <a:cubicBezTo>
                  <a:pt x="413495" y="1236623"/>
                  <a:pt x="419100" y="1236662"/>
                  <a:pt x="423863" y="1238250"/>
                </a:cubicBezTo>
                <a:cubicBezTo>
                  <a:pt x="425450" y="1243012"/>
                  <a:pt x="424540" y="1249619"/>
                  <a:pt x="428625" y="1252537"/>
                </a:cubicBezTo>
                <a:cubicBezTo>
                  <a:pt x="436795" y="1258373"/>
                  <a:pt x="457200" y="1262062"/>
                  <a:pt x="457200" y="1262062"/>
                </a:cubicBezTo>
                <a:lnTo>
                  <a:pt x="490538" y="12954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623B61-83CC-4C12-B764-ADCF8D364AE9}"/>
              </a:ext>
            </a:extLst>
          </p:cNvPr>
          <p:cNvSpPr/>
          <p:nvPr/>
        </p:nvSpPr>
        <p:spPr>
          <a:xfrm>
            <a:off x="8530753" y="4786139"/>
            <a:ext cx="185670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金沢大学附属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病院　</a:t>
            </a:r>
            <a:r>
              <a:rPr kumimoji="1" lang="ja-JP" altLang="en-US" sz="1100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８３８床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98A462-E8A3-4DCF-9853-CCE9EB1B5296}"/>
              </a:ext>
            </a:extLst>
          </p:cNvPr>
          <p:cNvSpPr/>
          <p:nvPr/>
        </p:nvSpPr>
        <p:spPr>
          <a:xfrm>
            <a:off x="8300179" y="4459844"/>
            <a:ext cx="177596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医療センター　５５４床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F538810-6676-4E93-A5DF-C6E90B5A858C}"/>
              </a:ext>
            </a:extLst>
          </p:cNvPr>
          <p:cNvSpPr/>
          <p:nvPr/>
        </p:nvSpPr>
        <p:spPr>
          <a:xfrm>
            <a:off x="8089163" y="4005256"/>
            <a:ext cx="1363482" cy="18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城北病院　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３１４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床</a:t>
            </a:r>
            <a:endParaRPr kumimoji="1" lang="ja-JP" altLang="en-US" sz="1100" dirty="0">
              <a:solidFill>
                <a:srgbClr val="FF000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0CF2771-DF44-4181-AD15-940FE5DBF19A}"/>
              </a:ext>
            </a:extLst>
          </p:cNvPr>
          <p:cNvSpPr/>
          <p:nvPr/>
        </p:nvSpPr>
        <p:spPr>
          <a:xfrm>
            <a:off x="8635443" y="3622232"/>
            <a:ext cx="1647324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浅ノ川総合病院　４９９床</a:t>
            </a:r>
            <a:endParaRPr kumimoji="1" lang="ja-JP" altLang="en-US" sz="800" b="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E5C36CD-9D31-415A-A7B2-8D7EC66DD07F}"/>
              </a:ext>
            </a:extLst>
          </p:cNvPr>
          <p:cNvSpPr/>
          <p:nvPr/>
        </p:nvSpPr>
        <p:spPr>
          <a:xfrm>
            <a:off x="5519788" y="3242691"/>
            <a:ext cx="1826443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石川県立中央病院　６３０床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836F360-352A-4792-B161-3E3A7BF68B39}"/>
              </a:ext>
            </a:extLst>
          </p:cNvPr>
          <p:cNvSpPr/>
          <p:nvPr/>
        </p:nvSpPr>
        <p:spPr>
          <a:xfrm>
            <a:off x="6249569" y="5162669"/>
            <a:ext cx="1275862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北陸病院　１２５床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01CB37D-9AE6-43E4-AB18-B5E0AE0DA024}"/>
              </a:ext>
            </a:extLst>
          </p:cNvPr>
          <p:cNvSpPr/>
          <p:nvPr/>
        </p:nvSpPr>
        <p:spPr>
          <a:xfrm>
            <a:off x="5585079" y="5591921"/>
            <a:ext cx="1695862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金沢赤十字病院　２６２床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CEB83AC-3D16-4564-A5C4-7E41B520BC7E}"/>
              </a:ext>
            </a:extLst>
          </p:cNvPr>
          <p:cNvSpPr/>
          <p:nvPr/>
        </p:nvSpPr>
        <p:spPr>
          <a:xfrm>
            <a:off x="3230216" y="6177535"/>
            <a:ext cx="2223111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公立松任石川中央病院　３０５床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0B7FD2D-9CA2-42AA-9AE7-899F40888380}"/>
              </a:ext>
            </a:extLst>
          </p:cNvPr>
          <p:cNvSpPr/>
          <p:nvPr/>
        </p:nvSpPr>
        <p:spPr>
          <a:xfrm>
            <a:off x="7861436" y="1656780"/>
            <a:ext cx="1808549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金沢医科大学病院　８３５床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A23F8BC-F6F8-40AA-99E9-47119D4E39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2F2CCD-6A09-4CE1-BF97-61BACDD57A76}"/>
              </a:ext>
            </a:extLst>
          </p:cNvPr>
          <p:cNvSpPr txBox="1"/>
          <p:nvPr/>
        </p:nvSpPr>
        <p:spPr>
          <a:xfrm>
            <a:off x="672385" y="1683269"/>
            <a:ext cx="511566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④主な医療機関の分布状況</a:t>
            </a:r>
            <a:endParaRPr kumimoji="1" lang="ja-JP" altLang="en-US" sz="3200" dirty="0"/>
          </a:p>
        </p:txBody>
      </p:sp>
      <p:sp>
        <p:nvSpPr>
          <p:cNvPr id="8" name="二等辺三角形 7">
            <a:extLst>
              <a:ext uri="{FF2B5EF4-FFF2-40B4-BE49-F238E27FC236}">
                <a16:creationId xmlns:a16="http://schemas.microsoft.com/office/drawing/2014/main" id="{D90AF9C7-7396-4E34-B745-C65EC5C75A40}"/>
              </a:ext>
            </a:extLst>
          </p:cNvPr>
          <p:cNvSpPr/>
          <p:nvPr/>
        </p:nvSpPr>
        <p:spPr>
          <a:xfrm rot="13891447">
            <a:off x="8076872" y="3284064"/>
            <a:ext cx="101600" cy="5611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3CB944-FB16-4DED-AA2F-AFD04DFBA9F3}"/>
              </a:ext>
            </a:extLst>
          </p:cNvPr>
          <p:cNvSpPr/>
          <p:nvPr/>
        </p:nvSpPr>
        <p:spPr>
          <a:xfrm>
            <a:off x="8181818" y="3223403"/>
            <a:ext cx="1608447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JCHO</a:t>
            </a: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金沢病院　２４８床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49228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</a:t>
            </a:r>
            <a:r>
              <a:rPr lang="ja-JP" altLang="en-US" sz="3200" b="1" u="sng" dirty="0">
                <a:highlight>
                  <a:srgbClr val="ECEDE8"/>
                </a:highlight>
              </a:rPr>
              <a:t>石川中央医療圏の動向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BF20DF1-0C8D-45F4-8F67-8B27F879844D}"/>
              </a:ext>
            </a:extLst>
          </p:cNvPr>
          <p:cNvSpPr/>
          <p:nvPr/>
        </p:nvSpPr>
        <p:spPr>
          <a:xfrm>
            <a:off x="4095599" y="3965731"/>
            <a:ext cx="2153970" cy="216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srgbClr val="FF0000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rPr>
              <a:t>石川県済生会金沢病院　２６０床</a:t>
            </a:r>
            <a:endParaRPr kumimoji="1" lang="ja-JP" altLang="en-US" sz="8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B791D25-A636-4CC3-859C-EFB68AB0068C}"/>
              </a:ext>
            </a:extLst>
          </p:cNvPr>
          <p:cNvSpPr/>
          <p:nvPr/>
        </p:nvSpPr>
        <p:spPr>
          <a:xfrm>
            <a:off x="6129866" y="3581469"/>
            <a:ext cx="2805470" cy="3158212"/>
          </a:xfrm>
          <a:custGeom>
            <a:avLst/>
            <a:gdLst>
              <a:gd name="connsiteX0" fmla="*/ 0 w 2749731"/>
              <a:gd name="connsiteY0" fmla="*/ 0 h 3102015"/>
              <a:gd name="connsiteX1" fmla="*/ 28936 w 2749731"/>
              <a:gd name="connsiteY1" fmla="*/ 23149 h 3102015"/>
              <a:gd name="connsiteX2" fmla="*/ 69448 w 2749731"/>
              <a:gd name="connsiteY2" fmla="*/ 69448 h 3102015"/>
              <a:gd name="connsiteX3" fmla="*/ 75235 w 2749731"/>
              <a:gd name="connsiteY3" fmla="*/ 260430 h 3102015"/>
              <a:gd name="connsiteX4" fmla="*/ 98384 w 2749731"/>
              <a:gd name="connsiteY4" fmla="*/ 387752 h 3102015"/>
              <a:gd name="connsiteX5" fmla="*/ 121534 w 2749731"/>
              <a:gd name="connsiteY5" fmla="*/ 393539 h 3102015"/>
              <a:gd name="connsiteX6" fmla="*/ 138896 w 2749731"/>
              <a:gd name="connsiteY6" fmla="*/ 405114 h 3102015"/>
              <a:gd name="connsiteX7" fmla="*/ 231493 w 2749731"/>
              <a:gd name="connsiteY7" fmla="*/ 416689 h 3102015"/>
              <a:gd name="connsiteX8" fmla="*/ 272005 w 2749731"/>
              <a:gd name="connsiteY8" fmla="*/ 422476 h 3102015"/>
              <a:gd name="connsiteX9" fmla="*/ 306729 w 2749731"/>
              <a:gd name="connsiteY9" fmla="*/ 434051 h 3102015"/>
              <a:gd name="connsiteX10" fmla="*/ 370389 w 2749731"/>
              <a:gd name="connsiteY10" fmla="*/ 451413 h 3102015"/>
              <a:gd name="connsiteX11" fmla="*/ 381964 w 2749731"/>
              <a:gd name="connsiteY11" fmla="*/ 468775 h 3102015"/>
              <a:gd name="connsiteX12" fmla="*/ 399326 w 2749731"/>
              <a:gd name="connsiteY12" fmla="*/ 486137 h 3102015"/>
              <a:gd name="connsiteX13" fmla="*/ 410901 w 2749731"/>
              <a:gd name="connsiteY13" fmla="*/ 532435 h 3102015"/>
              <a:gd name="connsiteX14" fmla="*/ 439838 w 2749731"/>
              <a:gd name="connsiteY14" fmla="*/ 572947 h 3102015"/>
              <a:gd name="connsiteX15" fmla="*/ 497711 w 2749731"/>
              <a:gd name="connsiteY15" fmla="*/ 659757 h 3102015"/>
              <a:gd name="connsiteX16" fmla="*/ 526648 w 2749731"/>
              <a:gd name="connsiteY16" fmla="*/ 717630 h 3102015"/>
              <a:gd name="connsiteX17" fmla="*/ 538222 w 2749731"/>
              <a:gd name="connsiteY17" fmla="*/ 740780 h 3102015"/>
              <a:gd name="connsiteX18" fmla="*/ 561372 w 2749731"/>
              <a:gd name="connsiteY18" fmla="*/ 775504 h 3102015"/>
              <a:gd name="connsiteX19" fmla="*/ 572946 w 2749731"/>
              <a:gd name="connsiteY19" fmla="*/ 821802 h 3102015"/>
              <a:gd name="connsiteX20" fmla="*/ 590308 w 2749731"/>
              <a:gd name="connsiteY20" fmla="*/ 833377 h 3102015"/>
              <a:gd name="connsiteX21" fmla="*/ 711843 w 2749731"/>
              <a:gd name="connsiteY21" fmla="*/ 856527 h 3102015"/>
              <a:gd name="connsiteX22" fmla="*/ 931762 w 2749731"/>
              <a:gd name="connsiteY22" fmla="*/ 856527 h 3102015"/>
              <a:gd name="connsiteX23" fmla="*/ 1035934 w 2749731"/>
              <a:gd name="connsiteY23" fmla="*/ 868101 h 3102015"/>
              <a:gd name="connsiteX24" fmla="*/ 1053296 w 2749731"/>
              <a:gd name="connsiteY24" fmla="*/ 879676 h 3102015"/>
              <a:gd name="connsiteX25" fmla="*/ 1082233 w 2749731"/>
              <a:gd name="connsiteY25" fmla="*/ 897038 h 3102015"/>
              <a:gd name="connsiteX26" fmla="*/ 1093807 w 2749731"/>
              <a:gd name="connsiteY26" fmla="*/ 914400 h 3102015"/>
              <a:gd name="connsiteX27" fmla="*/ 1111169 w 2749731"/>
              <a:gd name="connsiteY27" fmla="*/ 937549 h 3102015"/>
              <a:gd name="connsiteX28" fmla="*/ 1128531 w 2749731"/>
              <a:gd name="connsiteY28" fmla="*/ 949124 h 3102015"/>
              <a:gd name="connsiteX29" fmla="*/ 1180617 w 2749731"/>
              <a:gd name="connsiteY29" fmla="*/ 966486 h 3102015"/>
              <a:gd name="connsiteX30" fmla="*/ 1221129 w 2749731"/>
              <a:gd name="connsiteY30" fmla="*/ 1001210 h 3102015"/>
              <a:gd name="connsiteX31" fmla="*/ 1261640 w 2749731"/>
              <a:gd name="connsiteY31" fmla="*/ 1024359 h 3102015"/>
              <a:gd name="connsiteX32" fmla="*/ 1279002 w 2749731"/>
              <a:gd name="connsiteY32" fmla="*/ 1035934 h 3102015"/>
              <a:gd name="connsiteX33" fmla="*/ 1331088 w 2749731"/>
              <a:gd name="connsiteY33" fmla="*/ 1053296 h 3102015"/>
              <a:gd name="connsiteX34" fmla="*/ 1365812 w 2749731"/>
              <a:gd name="connsiteY34" fmla="*/ 1093808 h 3102015"/>
              <a:gd name="connsiteX35" fmla="*/ 1377387 w 2749731"/>
              <a:gd name="connsiteY35" fmla="*/ 1111170 h 3102015"/>
              <a:gd name="connsiteX36" fmla="*/ 1417898 w 2749731"/>
              <a:gd name="connsiteY36" fmla="*/ 1140106 h 3102015"/>
              <a:gd name="connsiteX37" fmla="*/ 1435260 w 2749731"/>
              <a:gd name="connsiteY37" fmla="*/ 1157468 h 3102015"/>
              <a:gd name="connsiteX38" fmla="*/ 1464197 w 2749731"/>
              <a:gd name="connsiteY38" fmla="*/ 1169043 h 3102015"/>
              <a:gd name="connsiteX39" fmla="*/ 1481559 w 2749731"/>
              <a:gd name="connsiteY39" fmla="*/ 1180618 h 3102015"/>
              <a:gd name="connsiteX40" fmla="*/ 1504708 w 2749731"/>
              <a:gd name="connsiteY40" fmla="*/ 1186405 h 3102015"/>
              <a:gd name="connsiteX41" fmla="*/ 1562582 w 2749731"/>
              <a:gd name="connsiteY41" fmla="*/ 1215342 h 3102015"/>
              <a:gd name="connsiteX42" fmla="*/ 1603093 w 2749731"/>
              <a:gd name="connsiteY42" fmla="*/ 1267428 h 3102015"/>
              <a:gd name="connsiteX43" fmla="*/ 1620455 w 2749731"/>
              <a:gd name="connsiteY43" fmla="*/ 1279002 h 3102015"/>
              <a:gd name="connsiteX44" fmla="*/ 1666754 w 2749731"/>
              <a:gd name="connsiteY44" fmla="*/ 1313727 h 3102015"/>
              <a:gd name="connsiteX45" fmla="*/ 1701478 w 2749731"/>
              <a:gd name="connsiteY45" fmla="*/ 1342663 h 3102015"/>
              <a:gd name="connsiteX46" fmla="*/ 1707265 w 2749731"/>
              <a:gd name="connsiteY46" fmla="*/ 1365813 h 3102015"/>
              <a:gd name="connsiteX47" fmla="*/ 1718840 w 2749731"/>
              <a:gd name="connsiteY47" fmla="*/ 1383175 h 3102015"/>
              <a:gd name="connsiteX48" fmla="*/ 1736202 w 2749731"/>
              <a:gd name="connsiteY48" fmla="*/ 1412111 h 3102015"/>
              <a:gd name="connsiteX49" fmla="*/ 1770926 w 2749731"/>
              <a:gd name="connsiteY49" fmla="*/ 1446835 h 3102015"/>
              <a:gd name="connsiteX50" fmla="*/ 1811438 w 2749731"/>
              <a:gd name="connsiteY50" fmla="*/ 1493134 h 3102015"/>
              <a:gd name="connsiteX51" fmla="*/ 1823012 w 2749731"/>
              <a:gd name="connsiteY51" fmla="*/ 1510496 h 3102015"/>
              <a:gd name="connsiteX52" fmla="*/ 1863524 w 2749731"/>
              <a:gd name="connsiteY52" fmla="*/ 1551008 h 3102015"/>
              <a:gd name="connsiteX53" fmla="*/ 1886673 w 2749731"/>
              <a:gd name="connsiteY53" fmla="*/ 1591519 h 3102015"/>
              <a:gd name="connsiteX54" fmla="*/ 1898248 w 2749731"/>
              <a:gd name="connsiteY54" fmla="*/ 1608881 h 3102015"/>
              <a:gd name="connsiteX55" fmla="*/ 1915610 w 2749731"/>
              <a:gd name="connsiteY55" fmla="*/ 1620456 h 3102015"/>
              <a:gd name="connsiteX56" fmla="*/ 1956121 w 2749731"/>
              <a:gd name="connsiteY56" fmla="*/ 1643605 h 3102015"/>
              <a:gd name="connsiteX57" fmla="*/ 1973483 w 2749731"/>
              <a:gd name="connsiteY57" fmla="*/ 1660967 h 3102015"/>
              <a:gd name="connsiteX58" fmla="*/ 1996633 w 2749731"/>
              <a:gd name="connsiteY58" fmla="*/ 1701478 h 3102015"/>
              <a:gd name="connsiteX59" fmla="*/ 2037144 w 2749731"/>
              <a:gd name="connsiteY59" fmla="*/ 1736202 h 3102015"/>
              <a:gd name="connsiteX60" fmla="*/ 2066081 w 2749731"/>
              <a:gd name="connsiteY60" fmla="*/ 1759352 h 3102015"/>
              <a:gd name="connsiteX61" fmla="*/ 2100805 w 2749731"/>
              <a:gd name="connsiteY61" fmla="*/ 1776714 h 3102015"/>
              <a:gd name="connsiteX62" fmla="*/ 2135529 w 2749731"/>
              <a:gd name="connsiteY62" fmla="*/ 1799863 h 3102015"/>
              <a:gd name="connsiteX63" fmla="*/ 2158678 w 2749731"/>
              <a:gd name="connsiteY63" fmla="*/ 1817225 h 3102015"/>
              <a:gd name="connsiteX64" fmla="*/ 2193402 w 2749731"/>
              <a:gd name="connsiteY64" fmla="*/ 1828800 h 3102015"/>
              <a:gd name="connsiteX65" fmla="*/ 2239701 w 2749731"/>
              <a:gd name="connsiteY65" fmla="*/ 1875099 h 3102015"/>
              <a:gd name="connsiteX66" fmla="*/ 2251276 w 2749731"/>
              <a:gd name="connsiteY66" fmla="*/ 1892461 h 3102015"/>
              <a:gd name="connsiteX67" fmla="*/ 2268638 w 2749731"/>
              <a:gd name="connsiteY67" fmla="*/ 1904035 h 3102015"/>
              <a:gd name="connsiteX68" fmla="*/ 2309149 w 2749731"/>
              <a:gd name="connsiteY68" fmla="*/ 1944547 h 3102015"/>
              <a:gd name="connsiteX69" fmla="*/ 2332298 w 2749731"/>
              <a:gd name="connsiteY69" fmla="*/ 1967696 h 3102015"/>
              <a:gd name="connsiteX70" fmla="*/ 2367022 w 2749731"/>
              <a:gd name="connsiteY70" fmla="*/ 1990845 h 3102015"/>
              <a:gd name="connsiteX71" fmla="*/ 2384384 w 2749731"/>
              <a:gd name="connsiteY71" fmla="*/ 2013995 h 3102015"/>
              <a:gd name="connsiteX72" fmla="*/ 2407534 w 2749731"/>
              <a:gd name="connsiteY72" fmla="*/ 2048719 h 3102015"/>
              <a:gd name="connsiteX73" fmla="*/ 2442258 w 2749731"/>
              <a:gd name="connsiteY73" fmla="*/ 2095018 h 3102015"/>
              <a:gd name="connsiteX74" fmla="*/ 2482769 w 2749731"/>
              <a:gd name="connsiteY74" fmla="*/ 2141316 h 3102015"/>
              <a:gd name="connsiteX75" fmla="*/ 2488557 w 2749731"/>
              <a:gd name="connsiteY75" fmla="*/ 2158678 h 3102015"/>
              <a:gd name="connsiteX76" fmla="*/ 2505919 w 2749731"/>
              <a:gd name="connsiteY76" fmla="*/ 2181828 h 3102015"/>
              <a:gd name="connsiteX77" fmla="*/ 2511706 w 2749731"/>
              <a:gd name="connsiteY77" fmla="*/ 2222339 h 3102015"/>
              <a:gd name="connsiteX78" fmla="*/ 2534855 w 2749731"/>
              <a:gd name="connsiteY78" fmla="*/ 2268638 h 3102015"/>
              <a:gd name="connsiteX79" fmla="*/ 2529068 w 2749731"/>
              <a:gd name="connsiteY79" fmla="*/ 2326511 h 3102015"/>
              <a:gd name="connsiteX80" fmla="*/ 2471195 w 2749731"/>
              <a:gd name="connsiteY80" fmla="*/ 2378597 h 3102015"/>
              <a:gd name="connsiteX81" fmla="*/ 2442258 w 2749731"/>
              <a:gd name="connsiteY81" fmla="*/ 2401747 h 3102015"/>
              <a:gd name="connsiteX82" fmla="*/ 2384384 w 2749731"/>
              <a:gd name="connsiteY82" fmla="*/ 2436471 h 3102015"/>
              <a:gd name="connsiteX83" fmla="*/ 2378597 w 2749731"/>
              <a:gd name="connsiteY83" fmla="*/ 2482770 h 3102015"/>
              <a:gd name="connsiteX84" fmla="*/ 2424896 w 2749731"/>
              <a:gd name="connsiteY84" fmla="*/ 2505919 h 3102015"/>
              <a:gd name="connsiteX85" fmla="*/ 2448045 w 2749731"/>
              <a:gd name="connsiteY85" fmla="*/ 2563792 h 3102015"/>
              <a:gd name="connsiteX86" fmla="*/ 2459620 w 2749731"/>
              <a:gd name="connsiteY86" fmla="*/ 2615878 h 3102015"/>
              <a:gd name="connsiteX87" fmla="*/ 2476982 w 2749731"/>
              <a:gd name="connsiteY87" fmla="*/ 2633240 h 3102015"/>
              <a:gd name="connsiteX88" fmla="*/ 2505919 w 2749731"/>
              <a:gd name="connsiteY88" fmla="*/ 2685327 h 3102015"/>
              <a:gd name="connsiteX89" fmla="*/ 2511706 w 2749731"/>
              <a:gd name="connsiteY89" fmla="*/ 2737413 h 3102015"/>
              <a:gd name="connsiteX90" fmla="*/ 2517493 w 2749731"/>
              <a:gd name="connsiteY90" fmla="*/ 2772137 h 3102015"/>
              <a:gd name="connsiteX91" fmla="*/ 2552217 w 2749731"/>
              <a:gd name="connsiteY91" fmla="*/ 2806861 h 3102015"/>
              <a:gd name="connsiteX92" fmla="*/ 2558005 w 2749731"/>
              <a:gd name="connsiteY92" fmla="*/ 2835797 h 3102015"/>
              <a:gd name="connsiteX93" fmla="*/ 2586941 w 2749731"/>
              <a:gd name="connsiteY93" fmla="*/ 2841585 h 3102015"/>
              <a:gd name="connsiteX94" fmla="*/ 2598516 w 2749731"/>
              <a:gd name="connsiteY94" fmla="*/ 2858947 h 3102015"/>
              <a:gd name="connsiteX95" fmla="*/ 2615878 w 2749731"/>
              <a:gd name="connsiteY95" fmla="*/ 2876309 h 3102015"/>
              <a:gd name="connsiteX96" fmla="*/ 2633240 w 2749731"/>
              <a:gd name="connsiteY96" fmla="*/ 2887883 h 3102015"/>
              <a:gd name="connsiteX97" fmla="*/ 2673752 w 2749731"/>
              <a:gd name="connsiteY97" fmla="*/ 2916820 h 3102015"/>
              <a:gd name="connsiteX98" fmla="*/ 2685326 w 2749731"/>
              <a:gd name="connsiteY98" fmla="*/ 2939970 h 3102015"/>
              <a:gd name="connsiteX99" fmla="*/ 2702688 w 2749731"/>
              <a:gd name="connsiteY99" fmla="*/ 2963119 h 3102015"/>
              <a:gd name="connsiteX100" fmla="*/ 2714263 w 2749731"/>
              <a:gd name="connsiteY100" fmla="*/ 3003630 h 3102015"/>
              <a:gd name="connsiteX101" fmla="*/ 2731625 w 2749731"/>
              <a:gd name="connsiteY101" fmla="*/ 3032567 h 3102015"/>
              <a:gd name="connsiteX102" fmla="*/ 2737412 w 2749731"/>
              <a:gd name="connsiteY102" fmla="*/ 3049929 h 3102015"/>
              <a:gd name="connsiteX103" fmla="*/ 2748987 w 2749731"/>
              <a:gd name="connsiteY103" fmla="*/ 3078866 h 3102015"/>
              <a:gd name="connsiteX104" fmla="*/ 2748987 w 2749731"/>
              <a:gd name="connsiteY104" fmla="*/ 3102015 h 31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749731" h="3102015">
                <a:moveTo>
                  <a:pt x="0" y="0"/>
                </a:moveTo>
                <a:cubicBezTo>
                  <a:pt x="9645" y="7716"/>
                  <a:pt x="20673" y="13968"/>
                  <a:pt x="28936" y="23149"/>
                </a:cubicBezTo>
                <a:cubicBezTo>
                  <a:pt x="79576" y="79415"/>
                  <a:pt x="28696" y="42279"/>
                  <a:pt x="69448" y="69448"/>
                </a:cubicBezTo>
                <a:cubicBezTo>
                  <a:pt x="102278" y="151528"/>
                  <a:pt x="75235" y="72608"/>
                  <a:pt x="75235" y="260430"/>
                </a:cubicBezTo>
                <a:cubicBezTo>
                  <a:pt x="75235" y="315025"/>
                  <a:pt x="49984" y="367010"/>
                  <a:pt x="98384" y="387752"/>
                </a:cubicBezTo>
                <a:cubicBezTo>
                  <a:pt x="105695" y="390885"/>
                  <a:pt x="113817" y="391610"/>
                  <a:pt x="121534" y="393539"/>
                </a:cubicBezTo>
                <a:cubicBezTo>
                  <a:pt x="127321" y="397397"/>
                  <a:pt x="132383" y="402672"/>
                  <a:pt x="138896" y="405114"/>
                </a:cubicBezTo>
                <a:cubicBezTo>
                  <a:pt x="158273" y="412380"/>
                  <a:pt x="224003" y="415857"/>
                  <a:pt x="231493" y="416689"/>
                </a:cubicBezTo>
                <a:cubicBezTo>
                  <a:pt x="245051" y="418195"/>
                  <a:pt x="258501" y="420547"/>
                  <a:pt x="272005" y="422476"/>
                </a:cubicBezTo>
                <a:cubicBezTo>
                  <a:pt x="283580" y="426334"/>
                  <a:pt x="294892" y="431092"/>
                  <a:pt x="306729" y="434051"/>
                </a:cubicBezTo>
                <a:cubicBezTo>
                  <a:pt x="343503" y="443244"/>
                  <a:pt x="322230" y="437653"/>
                  <a:pt x="370389" y="451413"/>
                </a:cubicBezTo>
                <a:cubicBezTo>
                  <a:pt x="374247" y="457200"/>
                  <a:pt x="377511" y="463432"/>
                  <a:pt x="381964" y="468775"/>
                </a:cubicBezTo>
                <a:cubicBezTo>
                  <a:pt x="387204" y="475062"/>
                  <a:pt x="394786" y="479327"/>
                  <a:pt x="399326" y="486137"/>
                </a:cubicBezTo>
                <a:cubicBezTo>
                  <a:pt x="405103" y="494802"/>
                  <a:pt x="408951" y="526585"/>
                  <a:pt x="410901" y="532435"/>
                </a:cubicBezTo>
                <a:cubicBezTo>
                  <a:pt x="418519" y="555288"/>
                  <a:pt x="423602" y="556711"/>
                  <a:pt x="439838" y="572947"/>
                </a:cubicBezTo>
                <a:cubicBezTo>
                  <a:pt x="466134" y="638690"/>
                  <a:pt x="431730" y="560788"/>
                  <a:pt x="497711" y="659757"/>
                </a:cubicBezTo>
                <a:cubicBezTo>
                  <a:pt x="519247" y="692060"/>
                  <a:pt x="502720" y="664987"/>
                  <a:pt x="526648" y="717630"/>
                </a:cubicBezTo>
                <a:cubicBezTo>
                  <a:pt x="530218" y="725484"/>
                  <a:pt x="533783" y="733382"/>
                  <a:pt x="538222" y="740780"/>
                </a:cubicBezTo>
                <a:cubicBezTo>
                  <a:pt x="545379" y="752709"/>
                  <a:pt x="561372" y="775504"/>
                  <a:pt x="561372" y="775504"/>
                </a:cubicBezTo>
                <a:cubicBezTo>
                  <a:pt x="565230" y="790937"/>
                  <a:pt x="565832" y="807574"/>
                  <a:pt x="572946" y="821802"/>
                </a:cubicBezTo>
                <a:cubicBezTo>
                  <a:pt x="576057" y="828023"/>
                  <a:pt x="583952" y="830552"/>
                  <a:pt x="590308" y="833377"/>
                </a:cubicBezTo>
                <a:cubicBezTo>
                  <a:pt x="630434" y="851211"/>
                  <a:pt x="666279" y="850452"/>
                  <a:pt x="711843" y="856527"/>
                </a:cubicBezTo>
                <a:cubicBezTo>
                  <a:pt x="796128" y="884621"/>
                  <a:pt x="691630" y="851996"/>
                  <a:pt x="931762" y="856527"/>
                </a:cubicBezTo>
                <a:cubicBezTo>
                  <a:pt x="966693" y="857186"/>
                  <a:pt x="1001210" y="864243"/>
                  <a:pt x="1035934" y="868101"/>
                </a:cubicBezTo>
                <a:cubicBezTo>
                  <a:pt x="1041721" y="871959"/>
                  <a:pt x="1047398" y="875990"/>
                  <a:pt x="1053296" y="879676"/>
                </a:cubicBezTo>
                <a:cubicBezTo>
                  <a:pt x="1062835" y="885638"/>
                  <a:pt x="1073692" y="889717"/>
                  <a:pt x="1082233" y="897038"/>
                </a:cubicBezTo>
                <a:cubicBezTo>
                  <a:pt x="1087514" y="901565"/>
                  <a:pt x="1089764" y="908740"/>
                  <a:pt x="1093807" y="914400"/>
                </a:cubicBezTo>
                <a:cubicBezTo>
                  <a:pt x="1099413" y="922249"/>
                  <a:pt x="1104349" y="930729"/>
                  <a:pt x="1111169" y="937549"/>
                </a:cubicBezTo>
                <a:cubicBezTo>
                  <a:pt x="1116087" y="942467"/>
                  <a:pt x="1122492" y="945673"/>
                  <a:pt x="1128531" y="949124"/>
                </a:cubicBezTo>
                <a:cubicBezTo>
                  <a:pt x="1154335" y="963869"/>
                  <a:pt x="1150226" y="960408"/>
                  <a:pt x="1180617" y="966486"/>
                </a:cubicBezTo>
                <a:cubicBezTo>
                  <a:pt x="1251527" y="1009032"/>
                  <a:pt x="1181048" y="961129"/>
                  <a:pt x="1221129" y="1001210"/>
                </a:cubicBezTo>
                <a:cubicBezTo>
                  <a:pt x="1230531" y="1010612"/>
                  <a:pt x="1251045" y="1018305"/>
                  <a:pt x="1261640" y="1024359"/>
                </a:cubicBezTo>
                <a:cubicBezTo>
                  <a:pt x="1267679" y="1027810"/>
                  <a:pt x="1272581" y="1033259"/>
                  <a:pt x="1279002" y="1035934"/>
                </a:cubicBezTo>
                <a:cubicBezTo>
                  <a:pt x="1295895" y="1042973"/>
                  <a:pt x="1331088" y="1053296"/>
                  <a:pt x="1331088" y="1053296"/>
                </a:cubicBezTo>
                <a:cubicBezTo>
                  <a:pt x="1396113" y="1139994"/>
                  <a:pt x="1305352" y="1021255"/>
                  <a:pt x="1365812" y="1093808"/>
                </a:cubicBezTo>
                <a:cubicBezTo>
                  <a:pt x="1370265" y="1099151"/>
                  <a:pt x="1372469" y="1106252"/>
                  <a:pt x="1377387" y="1111170"/>
                </a:cubicBezTo>
                <a:cubicBezTo>
                  <a:pt x="1398244" y="1132027"/>
                  <a:pt x="1398176" y="1123671"/>
                  <a:pt x="1417898" y="1140106"/>
                </a:cubicBezTo>
                <a:cubicBezTo>
                  <a:pt x="1424186" y="1145346"/>
                  <a:pt x="1428320" y="1153130"/>
                  <a:pt x="1435260" y="1157468"/>
                </a:cubicBezTo>
                <a:cubicBezTo>
                  <a:pt x="1444070" y="1162974"/>
                  <a:pt x="1454905" y="1164397"/>
                  <a:pt x="1464197" y="1169043"/>
                </a:cubicBezTo>
                <a:cubicBezTo>
                  <a:pt x="1470418" y="1172154"/>
                  <a:pt x="1475166" y="1177878"/>
                  <a:pt x="1481559" y="1180618"/>
                </a:cubicBezTo>
                <a:cubicBezTo>
                  <a:pt x="1488870" y="1183751"/>
                  <a:pt x="1497233" y="1183687"/>
                  <a:pt x="1504708" y="1186405"/>
                </a:cubicBezTo>
                <a:cubicBezTo>
                  <a:pt x="1521324" y="1192447"/>
                  <a:pt x="1547336" y="1202274"/>
                  <a:pt x="1562582" y="1215342"/>
                </a:cubicBezTo>
                <a:cubicBezTo>
                  <a:pt x="1615340" y="1260564"/>
                  <a:pt x="1557794" y="1214580"/>
                  <a:pt x="1603093" y="1267428"/>
                </a:cubicBezTo>
                <a:cubicBezTo>
                  <a:pt x="1607620" y="1272709"/>
                  <a:pt x="1614830" y="1274911"/>
                  <a:pt x="1620455" y="1279002"/>
                </a:cubicBezTo>
                <a:cubicBezTo>
                  <a:pt x="1636057" y="1290349"/>
                  <a:pt x="1653113" y="1300086"/>
                  <a:pt x="1666754" y="1313727"/>
                </a:cubicBezTo>
                <a:cubicBezTo>
                  <a:pt x="1689034" y="1336007"/>
                  <a:pt x="1677306" y="1326549"/>
                  <a:pt x="1701478" y="1342663"/>
                </a:cubicBezTo>
                <a:cubicBezTo>
                  <a:pt x="1703407" y="1350380"/>
                  <a:pt x="1704132" y="1358502"/>
                  <a:pt x="1707265" y="1365813"/>
                </a:cubicBezTo>
                <a:cubicBezTo>
                  <a:pt x="1710005" y="1372206"/>
                  <a:pt x="1715153" y="1377277"/>
                  <a:pt x="1718840" y="1383175"/>
                </a:cubicBezTo>
                <a:cubicBezTo>
                  <a:pt x="1724802" y="1392714"/>
                  <a:pt x="1729079" y="1403405"/>
                  <a:pt x="1736202" y="1412111"/>
                </a:cubicBezTo>
                <a:cubicBezTo>
                  <a:pt x="1746568" y="1424780"/>
                  <a:pt x="1762504" y="1432799"/>
                  <a:pt x="1770926" y="1446835"/>
                </a:cubicBezTo>
                <a:cubicBezTo>
                  <a:pt x="1793251" y="1484043"/>
                  <a:pt x="1779289" y="1469023"/>
                  <a:pt x="1811438" y="1493134"/>
                </a:cubicBezTo>
                <a:cubicBezTo>
                  <a:pt x="1815296" y="1498921"/>
                  <a:pt x="1818359" y="1505326"/>
                  <a:pt x="1823012" y="1510496"/>
                </a:cubicBezTo>
                <a:cubicBezTo>
                  <a:pt x="1835787" y="1524691"/>
                  <a:pt x="1863524" y="1551008"/>
                  <a:pt x="1863524" y="1551008"/>
                </a:cubicBezTo>
                <a:cubicBezTo>
                  <a:pt x="1872915" y="1579182"/>
                  <a:pt x="1864775" y="1560862"/>
                  <a:pt x="1886673" y="1591519"/>
                </a:cubicBezTo>
                <a:cubicBezTo>
                  <a:pt x="1890716" y="1597179"/>
                  <a:pt x="1893330" y="1603963"/>
                  <a:pt x="1898248" y="1608881"/>
                </a:cubicBezTo>
                <a:cubicBezTo>
                  <a:pt x="1903166" y="1613799"/>
                  <a:pt x="1909950" y="1616413"/>
                  <a:pt x="1915610" y="1620456"/>
                </a:cubicBezTo>
                <a:cubicBezTo>
                  <a:pt x="1946267" y="1642354"/>
                  <a:pt x="1927947" y="1634214"/>
                  <a:pt x="1956121" y="1643605"/>
                </a:cubicBezTo>
                <a:cubicBezTo>
                  <a:pt x="1961908" y="1649392"/>
                  <a:pt x="1968943" y="1654157"/>
                  <a:pt x="1973483" y="1660967"/>
                </a:cubicBezTo>
                <a:cubicBezTo>
                  <a:pt x="2012351" y="1719267"/>
                  <a:pt x="1928131" y="1623189"/>
                  <a:pt x="1996633" y="1701478"/>
                </a:cubicBezTo>
                <a:cubicBezTo>
                  <a:pt x="2023300" y="1731954"/>
                  <a:pt x="2011595" y="1717040"/>
                  <a:pt x="2037144" y="1736202"/>
                </a:cubicBezTo>
                <a:cubicBezTo>
                  <a:pt x="2047026" y="1743614"/>
                  <a:pt x="2055660" y="1752720"/>
                  <a:pt x="2066081" y="1759352"/>
                </a:cubicBezTo>
                <a:cubicBezTo>
                  <a:pt x="2076999" y="1766300"/>
                  <a:pt x="2090038" y="1769536"/>
                  <a:pt x="2100805" y="1776714"/>
                </a:cubicBezTo>
                <a:cubicBezTo>
                  <a:pt x="2144155" y="1805614"/>
                  <a:pt x="2094247" y="1786103"/>
                  <a:pt x="2135529" y="1799863"/>
                </a:cubicBezTo>
                <a:cubicBezTo>
                  <a:pt x="2143245" y="1805650"/>
                  <a:pt x="2150051" y="1812911"/>
                  <a:pt x="2158678" y="1817225"/>
                </a:cubicBezTo>
                <a:cubicBezTo>
                  <a:pt x="2169591" y="1822681"/>
                  <a:pt x="2193402" y="1828800"/>
                  <a:pt x="2193402" y="1828800"/>
                </a:cubicBezTo>
                <a:cubicBezTo>
                  <a:pt x="2208835" y="1844233"/>
                  <a:pt x="2227594" y="1856939"/>
                  <a:pt x="2239701" y="1875099"/>
                </a:cubicBezTo>
                <a:cubicBezTo>
                  <a:pt x="2243559" y="1880886"/>
                  <a:pt x="2246358" y="1887543"/>
                  <a:pt x="2251276" y="1892461"/>
                </a:cubicBezTo>
                <a:cubicBezTo>
                  <a:pt x="2256194" y="1897379"/>
                  <a:pt x="2263468" y="1899382"/>
                  <a:pt x="2268638" y="1904035"/>
                </a:cubicBezTo>
                <a:cubicBezTo>
                  <a:pt x="2282833" y="1916810"/>
                  <a:pt x="2295645" y="1931043"/>
                  <a:pt x="2309149" y="1944547"/>
                </a:cubicBezTo>
                <a:cubicBezTo>
                  <a:pt x="2316865" y="1952263"/>
                  <a:pt x="2323218" y="1961643"/>
                  <a:pt x="2332298" y="1967696"/>
                </a:cubicBezTo>
                <a:lnTo>
                  <a:pt x="2367022" y="1990845"/>
                </a:lnTo>
                <a:cubicBezTo>
                  <a:pt x="2372809" y="1998562"/>
                  <a:pt x="2378853" y="2006093"/>
                  <a:pt x="2384384" y="2013995"/>
                </a:cubicBezTo>
                <a:cubicBezTo>
                  <a:pt x="2392362" y="2025391"/>
                  <a:pt x="2399187" y="2037590"/>
                  <a:pt x="2407534" y="2048719"/>
                </a:cubicBezTo>
                <a:cubicBezTo>
                  <a:pt x="2419109" y="2064152"/>
                  <a:pt x="2428617" y="2081377"/>
                  <a:pt x="2442258" y="2095018"/>
                </a:cubicBezTo>
                <a:cubicBezTo>
                  <a:pt x="2472227" y="2124987"/>
                  <a:pt x="2458859" y="2109437"/>
                  <a:pt x="2482769" y="2141316"/>
                </a:cubicBezTo>
                <a:cubicBezTo>
                  <a:pt x="2484698" y="2147103"/>
                  <a:pt x="2485530" y="2153381"/>
                  <a:pt x="2488557" y="2158678"/>
                </a:cubicBezTo>
                <a:cubicBezTo>
                  <a:pt x="2493343" y="2167053"/>
                  <a:pt x="2502623" y="2172763"/>
                  <a:pt x="2505919" y="2181828"/>
                </a:cubicBezTo>
                <a:cubicBezTo>
                  <a:pt x="2510581" y="2194648"/>
                  <a:pt x="2507393" y="2209398"/>
                  <a:pt x="2511706" y="2222339"/>
                </a:cubicBezTo>
                <a:cubicBezTo>
                  <a:pt x="2517162" y="2238708"/>
                  <a:pt x="2534855" y="2268638"/>
                  <a:pt x="2534855" y="2268638"/>
                </a:cubicBezTo>
                <a:cubicBezTo>
                  <a:pt x="2532926" y="2287929"/>
                  <a:pt x="2537323" y="2308969"/>
                  <a:pt x="2529068" y="2326511"/>
                </a:cubicBezTo>
                <a:cubicBezTo>
                  <a:pt x="2515272" y="2355828"/>
                  <a:pt x="2492926" y="2362299"/>
                  <a:pt x="2471195" y="2378597"/>
                </a:cubicBezTo>
                <a:cubicBezTo>
                  <a:pt x="2461313" y="2386009"/>
                  <a:pt x="2452248" y="2394482"/>
                  <a:pt x="2442258" y="2401747"/>
                </a:cubicBezTo>
                <a:cubicBezTo>
                  <a:pt x="2411531" y="2424094"/>
                  <a:pt x="2413045" y="2422140"/>
                  <a:pt x="2384384" y="2436471"/>
                </a:cubicBezTo>
                <a:cubicBezTo>
                  <a:pt x="2378457" y="2448326"/>
                  <a:pt x="2362232" y="2468223"/>
                  <a:pt x="2378597" y="2482770"/>
                </a:cubicBezTo>
                <a:cubicBezTo>
                  <a:pt x="2391493" y="2494233"/>
                  <a:pt x="2424896" y="2505919"/>
                  <a:pt x="2424896" y="2505919"/>
                </a:cubicBezTo>
                <a:cubicBezTo>
                  <a:pt x="2432612" y="2525210"/>
                  <a:pt x="2444629" y="2543298"/>
                  <a:pt x="2448045" y="2563792"/>
                </a:cubicBezTo>
                <a:cubicBezTo>
                  <a:pt x="2448745" y="2567990"/>
                  <a:pt x="2453289" y="2606382"/>
                  <a:pt x="2459620" y="2615878"/>
                </a:cubicBezTo>
                <a:cubicBezTo>
                  <a:pt x="2464160" y="2622688"/>
                  <a:pt x="2471957" y="2626780"/>
                  <a:pt x="2476982" y="2633240"/>
                </a:cubicBezTo>
                <a:cubicBezTo>
                  <a:pt x="2500198" y="2663089"/>
                  <a:pt x="2497187" y="2659131"/>
                  <a:pt x="2505919" y="2685327"/>
                </a:cubicBezTo>
                <a:cubicBezTo>
                  <a:pt x="2507848" y="2702689"/>
                  <a:pt x="2509397" y="2720097"/>
                  <a:pt x="2511706" y="2737413"/>
                </a:cubicBezTo>
                <a:cubicBezTo>
                  <a:pt x="2513257" y="2749044"/>
                  <a:pt x="2511580" y="2762001"/>
                  <a:pt x="2517493" y="2772137"/>
                </a:cubicBezTo>
                <a:cubicBezTo>
                  <a:pt x="2525741" y="2786276"/>
                  <a:pt x="2552217" y="2806861"/>
                  <a:pt x="2552217" y="2806861"/>
                </a:cubicBezTo>
                <a:cubicBezTo>
                  <a:pt x="2554146" y="2816506"/>
                  <a:pt x="2551050" y="2828842"/>
                  <a:pt x="2558005" y="2835797"/>
                </a:cubicBezTo>
                <a:cubicBezTo>
                  <a:pt x="2564960" y="2842752"/>
                  <a:pt x="2578401" y="2836705"/>
                  <a:pt x="2586941" y="2841585"/>
                </a:cubicBezTo>
                <a:cubicBezTo>
                  <a:pt x="2592980" y="2845036"/>
                  <a:pt x="2594063" y="2853604"/>
                  <a:pt x="2598516" y="2858947"/>
                </a:cubicBezTo>
                <a:cubicBezTo>
                  <a:pt x="2603756" y="2865234"/>
                  <a:pt x="2609590" y="2871069"/>
                  <a:pt x="2615878" y="2876309"/>
                </a:cubicBezTo>
                <a:cubicBezTo>
                  <a:pt x="2621221" y="2880762"/>
                  <a:pt x="2627580" y="2883840"/>
                  <a:pt x="2633240" y="2887883"/>
                </a:cubicBezTo>
                <a:cubicBezTo>
                  <a:pt x="2683498" y="2923781"/>
                  <a:pt x="2632827" y="2889537"/>
                  <a:pt x="2673752" y="2916820"/>
                </a:cubicBezTo>
                <a:cubicBezTo>
                  <a:pt x="2677610" y="2924537"/>
                  <a:pt x="2680754" y="2932654"/>
                  <a:pt x="2685326" y="2939970"/>
                </a:cubicBezTo>
                <a:cubicBezTo>
                  <a:pt x="2690438" y="2948149"/>
                  <a:pt x="2697902" y="2954744"/>
                  <a:pt x="2702688" y="2963119"/>
                </a:cubicBezTo>
                <a:cubicBezTo>
                  <a:pt x="2709746" y="2975470"/>
                  <a:pt x="2708620" y="2990934"/>
                  <a:pt x="2714263" y="3003630"/>
                </a:cubicBezTo>
                <a:cubicBezTo>
                  <a:pt x="2718831" y="3013909"/>
                  <a:pt x="2726595" y="3022506"/>
                  <a:pt x="2731625" y="3032567"/>
                </a:cubicBezTo>
                <a:cubicBezTo>
                  <a:pt x="2734353" y="3038023"/>
                  <a:pt x="2735270" y="3044217"/>
                  <a:pt x="2737412" y="3049929"/>
                </a:cubicBezTo>
                <a:cubicBezTo>
                  <a:pt x="2741060" y="3059656"/>
                  <a:pt x="2746733" y="3068725"/>
                  <a:pt x="2748987" y="3078866"/>
                </a:cubicBezTo>
                <a:cubicBezTo>
                  <a:pt x="2750661" y="3086399"/>
                  <a:pt x="2748987" y="3094299"/>
                  <a:pt x="2748987" y="3102015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2CE8FCB-E549-4F5D-BDD5-5A82209BC917}"/>
              </a:ext>
            </a:extLst>
          </p:cNvPr>
          <p:cNvSpPr/>
          <p:nvPr/>
        </p:nvSpPr>
        <p:spPr>
          <a:xfrm>
            <a:off x="8245605" y="5285197"/>
            <a:ext cx="1544660" cy="21600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金沢市立病院　３０６床</a:t>
            </a:r>
            <a:endParaRPr kumimoji="1" lang="ja-JP" altLang="en-US" sz="9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038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4341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9772BF19-A3CD-4CBF-9E8C-5FA88776C351}"/>
              </a:ext>
            </a:extLst>
          </p:cNvPr>
          <p:cNvGraphicFramePr>
            <a:graphicFrameLocks noGrp="1"/>
          </p:cNvGraphicFramePr>
          <p:nvPr/>
        </p:nvGraphicFramePr>
        <p:xfrm>
          <a:off x="1026633" y="2447011"/>
          <a:ext cx="11361312" cy="429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7104">
                  <a:extLst>
                    <a:ext uri="{9D8B030D-6E8A-4147-A177-3AD203B41FA5}">
                      <a16:colId xmlns:a16="http://schemas.microsoft.com/office/drawing/2014/main" val="1520720138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987944751"/>
                    </a:ext>
                  </a:extLst>
                </a:gridCol>
                <a:gridCol w="3787104">
                  <a:extLst>
                    <a:ext uri="{9D8B030D-6E8A-4147-A177-3AD203B41FA5}">
                      <a16:colId xmlns:a16="http://schemas.microsoft.com/office/drawing/2014/main" val="245947039"/>
                    </a:ext>
                  </a:extLst>
                </a:gridCol>
              </a:tblGrid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神経内科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</a:rPr>
                        <a:t>呼吸器内科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4963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消化器内科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循環器内科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腎臓・ﾘｳﾏﾁ内科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75222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内分泌・糖尿病内科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血液内科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小児科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803120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整形外科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脳神経外科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04755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皮膚科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泌尿器科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産婦人科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02731"/>
                  </a:ext>
                </a:extLst>
              </a:tr>
              <a:tr h="548903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眼科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耳鼻咽喉科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ﾘﾊﾋﾞﾘﾃｰｼｮﾝ科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445974"/>
                  </a:ext>
                </a:extLst>
              </a:tr>
              <a:tr h="1000940"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放射線科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麻酔科・ﾍﾟｲﾝｸﾘﾆｯｸ科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</a:rPr>
                        <a:t>□</a:t>
                      </a:r>
                      <a:r>
                        <a:rPr kumimoji="1" lang="ja-JP" altLang="en-US" sz="2800" dirty="0"/>
                        <a:t>神経精神科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1216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37518" y="1688350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①診療科目（</a:t>
            </a:r>
            <a:r>
              <a:rPr lang="en-US" altLang="ja-JP" sz="3200" dirty="0"/>
              <a:t>21</a:t>
            </a:r>
            <a:r>
              <a:rPr lang="ja-JP" altLang="en-US" sz="3200" dirty="0"/>
              <a:t>科目）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9865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5352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病床数</a:t>
            </a:r>
            <a:endParaRPr kumimoji="1" lang="ja-JP" altLang="en-US" sz="3200" dirty="0"/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846C12C7-68AC-4AA5-A332-306365760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01451"/>
              </p:ext>
            </p:extLst>
          </p:nvPr>
        </p:nvGraphicFramePr>
        <p:xfrm>
          <a:off x="1993187" y="2447011"/>
          <a:ext cx="8938516" cy="3640732"/>
        </p:xfrm>
        <a:graphic>
          <a:graphicData uri="http://schemas.openxmlformats.org/drawingml/2006/table">
            <a:tbl>
              <a:tblPr firstRow="1" lastRow="1" bandRow="1" bandCol="1">
                <a:tableStyleId>{912C8C85-51F0-491E-9774-3900AFEF0FD7}</a:tableStyleId>
              </a:tblPr>
              <a:tblGrid>
                <a:gridCol w="2527442">
                  <a:extLst>
                    <a:ext uri="{9D8B030D-6E8A-4147-A177-3AD203B41FA5}">
                      <a16:colId xmlns:a16="http://schemas.microsoft.com/office/drawing/2014/main" val="3435899827"/>
                    </a:ext>
                  </a:extLst>
                </a:gridCol>
                <a:gridCol w="2630184">
                  <a:extLst>
                    <a:ext uri="{9D8B030D-6E8A-4147-A177-3AD203B41FA5}">
                      <a16:colId xmlns:a16="http://schemas.microsoft.com/office/drawing/2014/main" val="2990265478"/>
                    </a:ext>
                  </a:extLst>
                </a:gridCol>
                <a:gridCol w="3780890">
                  <a:extLst>
                    <a:ext uri="{9D8B030D-6E8A-4147-A177-3AD203B41FA5}">
                      <a16:colId xmlns:a16="http://schemas.microsoft.com/office/drawing/2014/main" val="2569025370"/>
                    </a:ext>
                  </a:extLst>
                </a:gridCol>
              </a:tblGrid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病床区分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病床数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備考</a:t>
                      </a:r>
                    </a:p>
                  </a:txBody>
                  <a:tcPr anchor="ctr"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96235"/>
                  </a:ext>
                </a:extLst>
              </a:tr>
              <a:tr h="7585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一般病床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２７５床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地域包括ケア病床５４床</a:t>
                      </a:r>
                      <a:endParaRPr kumimoji="1" lang="en-US" altLang="ja-JP" sz="2400" dirty="0"/>
                    </a:p>
                    <a:p>
                      <a:r>
                        <a:rPr kumimoji="1" lang="ja-JP" altLang="en-US" sz="2400" dirty="0"/>
                        <a:t>ドック８床を含む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26730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結核病床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２５床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4353269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感染症病床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　　６床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28883"/>
                  </a:ext>
                </a:extLst>
              </a:tr>
              <a:tr h="7044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/>
                        <a:t>３０６床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73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85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（１）診療体制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8713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看護基準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1141786" y="2335382"/>
            <a:ext cx="10582382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　■７対１看護</a:t>
            </a:r>
            <a:endParaRPr kumimoji="1" lang="ja-JP" altLang="en-US" sz="3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616768-F333-413E-BF6C-CC6A3C7C4E98}"/>
              </a:ext>
            </a:extLst>
          </p:cNvPr>
          <p:cNvSpPr txBox="1"/>
          <p:nvPr/>
        </p:nvSpPr>
        <p:spPr>
          <a:xfrm>
            <a:off x="1534885" y="4393558"/>
            <a:ext cx="996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/>
              <a:t>■救急告示病院　　　　　　　■災害拠点病院　</a:t>
            </a:r>
            <a:endParaRPr lang="en-US" altLang="ja-JP" sz="3000" dirty="0"/>
          </a:p>
          <a:p>
            <a:r>
              <a:rPr lang="ja-JP" altLang="en-US" sz="3000" dirty="0"/>
              <a:t>■第二種感染症指定医療機関　</a:t>
            </a:r>
            <a:r>
              <a:rPr kumimoji="1" lang="ja-JP" altLang="en-US" sz="3000" b="1" dirty="0"/>
              <a:t>■</a:t>
            </a:r>
            <a:r>
              <a:rPr lang="ja-JP" altLang="en-US" sz="3000" dirty="0"/>
              <a:t>がん連携推進病院</a:t>
            </a:r>
            <a:endParaRPr lang="en-US" altLang="ja-JP" sz="3000" dirty="0"/>
          </a:p>
          <a:p>
            <a:r>
              <a:rPr lang="ja-JP" altLang="en-US" sz="3000" dirty="0"/>
              <a:t>■地域医療支援病院　</a:t>
            </a:r>
            <a:endParaRPr kumimoji="1" lang="ja-JP" altLang="en-US" sz="3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65D44-46EE-4E8F-880B-853E7CB64DC9}"/>
              </a:ext>
            </a:extLst>
          </p:cNvPr>
          <p:cNvSpPr txBox="1"/>
          <p:nvPr/>
        </p:nvSpPr>
        <p:spPr>
          <a:xfrm>
            <a:off x="1026632" y="3856913"/>
            <a:ext cx="332961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 主な機関指定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913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4823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49274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 累積収支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3F65FB-C5D7-4674-BF6B-F53C06460175}"/>
              </a:ext>
            </a:extLst>
          </p:cNvPr>
          <p:cNvSpPr txBox="1"/>
          <p:nvPr/>
        </p:nvSpPr>
        <p:spPr>
          <a:xfrm>
            <a:off x="347759" y="6009464"/>
            <a:ext cx="11165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・未だ</a:t>
            </a:r>
            <a:r>
              <a:rPr lang="ja-JP" altLang="en-US" sz="3200" dirty="0">
                <a:solidFill>
                  <a:srgbClr val="FF0000"/>
                </a:solidFill>
              </a:rPr>
              <a:t>５億円程度の赤字</a:t>
            </a:r>
            <a:r>
              <a:rPr lang="ja-JP" altLang="en-US" sz="3200" dirty="0"/>
              <a:t>があり、更なる解消を目指す</a:t>
            </a:r>
            <a:endParaRPr kumimoji="1" lang="ja-JP" altLang="en-US" sz="3200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11636EE-D8AB-4EF6-AAF1-C669E505A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721" y="2174416"/>
            <a:ext cx="8570558" cy="39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0071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39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251401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経常収支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50083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・コロナ補助金により</a:t>
            </a:r>
            <a:r>
              <a:rPr lang="ja-JP" altLang="en-US" sz="3200" b="1" dirty="0"/>
              <a:t>黒字</a:t>
            </a:r>
            <a:r>
              <a:rPr lang="ja-JP" altLang="en-US" sz="3200" dirty="0"/>
              <a:t>で推移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3FC741-A50D-4B60-9D79-94B1FC0D7EE6}"/>
              </a:ext>
            </a:extLst>
          </p:cNvPr>
          <p:cNvSpPr txBox="1"/>
          <p:nvPr/>
        </p:nvSpPr>
        <p:spPr>
          <a:xfrm>
            <a:off x="2041132" y="21485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10DBF36-55E8-4A52-8AE3-26C75D81D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25" y="2405498"/>
            <a:ext cx="8375350" cy="35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4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7FE3487-99D5-7E64-EE12-57E22E186D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33" y="1566580"/>
            <a:ext cx="8533333" cy="50095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（１）老朽化の現状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D91F25ED-6817-D8E3-0CE9-B698DF132D2C}"/>
              </a:ext>
            </a:extLst>
          </p:cNvPr>
          <p:cNvSpPr/>
          <p:nvPr/>
        </p:nvSpPr>
        <p:spPr>
          <a:xfrm>
            <a:off x="3105150" y="3327399"/>
            <a:ext cx="2889250" cy="1880592"/>
          </a:xfrm>
          <a:custGeom>
            <a:avLst/>
            <a:gdLst>
              <a:gd name="connsiteX0" fmla="*/ 304800 w 2889250"/>
              <a:gd name="connsiteY0" fmla="*/ 0 h 1880592"/>
              <a:gd name="connsiteX1" fmla="*/ 2495550 w 2889250"/>
              <a:gd name="connsiteY1" fmla="*/ 0 h 1880592"/>
              <a:gd name="connsiteX2" fmla="*/ 2495550 w 2889250"/>
              <a:gd name="connsiteY2" fmla="*/ 88900 h 1880592"/>
              <a:gd name="connsiteX3" fmla="*/ 2889250 w 2889250"/>
              <a:gd name="connsiteY3" fmla="*/ 88900 h 1880592"/>
              <a:gd name="connsiteX4" fmla="*/ 2889250 w 2889250"/>
              <a:gd name="connsiteY4" fmla="*/ 1517650 h 1880592"/>
              <a:gd name="connsiteX5" fmla="*/ 2798153 w 2889250"/>
              <a:gd name="connsiteY5" fmla="*/ 1517650 h 1880592"/>
              <a:gd name="connsiteX6" fmla="*/ 2798153 w 2889250"/>
              <a:gd name="connsiteY6" fmla="*/ 1820705 h 1880592"/>
              <a:gd name="connsiteX7" fmla="*/ 1746250 w 2889250"/>
              <a:gd name="connsiteY7" fmla="*/ 1820705 h 1880592"/>
              <a:gd name="connsiteX8" fmla="*/ 1746250 w 2889250"/>
              <a:gd name="connsiteY8" fmla="*/ 1880592 h 1880592"/>
              <a:gd name="connsiteX9" fmla="*/ 114300 w 2889250"/>
              <a:gd name="connsiteY9" fmla="*/ 1880592 h 1880592"/>
              <a:gd name="connsiteX10" fmla="*/ 114300 w 2889250"/>
              <a:gd name="connsiteY10" fmla="*/ 1517650 h 1880592"/>
              <a:gd name="connsiteX11" fmla="*/ 0 w 2889250"/>
              <a:gd name="connsiteY11" fmla="*/ 1517650 h 1880592"/>
              <a:gd name="connsiteX12" fmla="*/ 0 w 2889250"/>
              <a:gd name="connsiteY12" fmla="*/ 973633 h 1880592"/>
              <a:gd name="connsiteX13" fmla="*/ 114300 w 2889250"/>
              <a:gd name="connsiteY13" fmla="*/ 973633 h 1880592"/>
              <a:gd name="connsiteX14" fmla="*/ 114300 w 2889250"/>
              <a:gd name="connsiteY14" fmla="*/ 743942 h 1880592"/>
              <a:gd name="connsiteX15" fmla="*/ 304800 w 2889250"/>
              <a:gd name="connsiteY15" fmla="*/ 743942 h 188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89250" h="1880592">
                <a:moveTo>
                  <a:pt x="304800" y="0"/>
                </a:moveTo>
                <a:lnTo>
                  <a:pt x="2495550" y="0"/>
                </a:lnTo>
                <a:lnTo>
                  <a:pt x="2495550" y="88900"/>
                </a:lnTo>
                <a:lnTo>
                  <a:pt x="2889250" y="88900"/>
                </a:lnTo>
                <a:lnTo>
                  <a:pt x="2889250" y="1517650"/>
                </a:lnTo>
                <a:lnTo>
                  <a:pt x="2798153" y="1517650"/>
                </a:lnTo>
                <a:lnTo>
                  <a:pt x="2798153" y="1820705"/>
                </a:lnTo>
                <a:lnTo>
                  <a:pt x="1746250" y="1820705"/>
                </a:lnTo>
                <a:lnTo>
                  <a:pt x="1746250" y="1880592"/>
                </a:lnTo>
                <a:lnTo>
                  <a:pt x="114300" y="1880592"/>
                </a:lnTo>
                <a:lnTo>
                  <a:pt x="114300" y="1517650"/>
                </a:lnTo>
                <a:lnTo>
                  <a:pt x="0" y="1517650"/>
                </a:lnTo>
                <a:lnTo>
                  <a:pt x="0" y="973633"/>
                </a:lnTo>
                <a:lnTo>
                  <a:pt x="114300" y="973633"/>
                </a:lnTo>
                <a:lnTo>
                  <a:pt x="114300" y="743942"/>
                </a:lnTo>
                <a:lnTo>
                  <a:pt x="304800" y="74394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D28C2A6F-1C84-9C49-9C28-DF8338E54E8A}"/>
              </a:ext>
            </a:extLst>
          </p:cNvPr>
          <p:cNvSpPr/>
          <p:nvPr/>
        </p:nvSpPr>
        <p:spPr>
          <a:xfrm>
            <a:off x="6470117" y="2999228"/>
            <a:ext cx="1562100" cy="859543"/>
          </a:xfrm>
          <a:custGeom>
            <a:avLst/>
            <a:gdLst>
              <a:gd name="connsiteX0" fmla="*/ 0 w 1562100"/>
              <a:gd name="connsiteY0" fmla="*/ 0 h 859543"/>
              <a:gd name="connsiteX1" fmla="*/ 1562100 w 1562100"/>
              <a:gd name="connsiteY1" fmla="*/ 0 h 859543"/>
              <a:gd name="connsiteX2" fmla="*/ 1562100 w 1562100"/>
              <a:gd name="connsiteY2" fmla="*/ 641350 h 859543"/>
              <a:gd name="connsiteX3" fmla="*/ 1054100 w 1562100"/>
              <a:gd name="connsiteY3" fmla="*/ 641350 h 859543"/>
              <a:gd name="connsiteX4" fmla="*/ 1054100 w 1562100"/>
              <a:gd name="connsiteY4" fmla="*/ 859543 h 859543"/>
              <a:gd name="connsiteX5" fmla="*/ 0 w 1562100"/>
              <a:gd name="connsiteY5" fmla="*/ 859543 h 859543"/>
              <a:gd name="connsiteX6" fmla="*/ 0 w 1562100"/>
              <a:gd name="connsiteY6" fmla="*/ 641350 h 859543"/>
              <a:gd name="connsiteX7" fmla="*/ 0 w 1562100"/>
              <a:gd name="connsiteY7" fmla="*/ 218193 h 8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100" h="859543">
                <a:moveTo>
                  <a:pt x="0" y="0"/>
                </a:moveTo>
                <a:lnTo>
                  <a:pt x="1562100" y="0"/>
                </a:lnTo>
                <a:lnTo>
                  <a:pt x="1562100" y="641350"/>
                </a:lnTo>
                <a:lnTo>
                  <a:pt x="1054100" y="641350"/>
                </a:lnTo>
                <a:lnTo>
                  <a:pt x="1054100" y="859543"/>
                </a:lnTo>
                <a:lnTo>
                  <a:pt x="0" y="859543"/>
                </a:lnTo>
                <a:lnTo>
                  <a:pt x="0" y="641350"/>
                </a:lnTo>
                <a:lnTo>
                  <a:pt x="0" y="2181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0000"/>
            </a:schemeClr>
          </a:solidFill>
          <a:ln w="38100">
            <a:solidFill>
              <a:srgbClr val="B482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2A57A3-0A7D-83E8-5575-D4D70670C23A}"/>
              </a:ext>
            </a:extLst>
          </p:cNvPr>
          <p:cNvSpPr/>
          <p:nvPr/>
        </p:nvSpPr>
        <p:spPr>
          <a:xfrm>
            <a:off x="6140450" y="4578350"/>
            <a:ext cx="793750" cy="62964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D81C16-9EF2-1F07-0891-84DCF915580E}"/>
              </a:ext>
            </a:extLst>
          </p:cNvPr>
          <p:cNvSpPr txBox="1"/>
          <p:nvPr/>
        </p:nvSpPr>
        <p:spPr>
          <a:xfrm>
            <a:off x="8382137" y="1816297"/>
            <a:ext cx="1836000" cy="900000"/>
          </a:xfrm>
          <a:prstGeom prst="rect">
            <a:avLst/>
          </a:prstGeom>
          <a:solidFill>
            <a:srgbClr val="CDACE6"/>
          </a:solidFill>
          <a:ln w="28575">
            <a:noFill/>
          </a:ln>
        </p:spPr>
        <p:txBody>
          <a:bodyPr wrap="square" lIns="108000" tIns="54000" rIns="108000" bIns="54000" rtlCol="0" anchor="ctr" anchorCtr="0">
            <a:spAutoFit/>
          </a:bodyPr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1999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(24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3,079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1067D07-7B3F-9068-0600-82ABD0240026}"/>
              </a:ext>
            </a:extLst>
          </p:cNvPr>
          <p:cNvSpPr txBox="1"/>
          <p:nvPr/>
        </p:nvSpPr>
        <p:spPr>
          <a:xfrm>
            <a:off x="7187295" y="6397788"/>
            <a:ext cx="3148866" cy="1650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画像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、画像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 Maxar Technologies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Planet.com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、地図データ</a:t>
            </a:r>
            <a:r>
              <a: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©2023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ECD9D4F-D352-49A3-ACDB-20EB2AEB4CDE}"/>
              </a:ext>
            </a:extLst>
          </p:cNvPr>
          <p:cNvCxnSpPr>
            <a:cxnSpLocks/>
          </p:cNvCxnSpPr>
          <p:nvPr/>
        </p:nvCxnSpPr>
        <p:spPr>
          <a:xfrm>
            <a:off x="3380846" y="2705378"/>
            <a:ext cx="794279" cy="0"/>
          </a:xfrm>
          <a:prstGeom prst="line">
            <a:avLst/>
          </a:prstGeom>
          <a:ln w="28575">
            <a:solidFill>
              <a:srgbClr val="4A9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DE06A2A-D8F5-49FA-B730-B17F9A07A2A9}"/>
              </a:ext>
            </a:extLst>
          </p:cNvPr>
          <p:cNvCxnSpPr>
            <a:cxnSpLocks/>
          </p:cNvCxnSpPr>
          <p:nvPr/>
        </p:nvCxnSpPr>
        <p:spPr>
          <a:xfrm>
            <a:off x="4156600" y="2705378"/>
            <a:ext cx="1118132" cy="892955"/>
          </a:xfrm>
          <a:prstGeom prst="line">
            <a:avLst/>
          </a:prstGeom>
          <a:ln w="28575">
            <a:solidFill>
              <a:srgbClr val="4A9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389C750-B5B1-0B28-9DF4-141F7F1258B2}"/>
              </a:ext>
            </a:extLst>
          </p:cNvPr>
          <p:cNvSpPr txBox="1"/>
          <p:nvPr/>
        </p:nvSpPr>
        <p:spPr>
          <a:xfrm>
            <a:off x="1876953" y="2165171"/>
            <a:ext cx="1818249" cy="914848"/>
          </a:xfrm>
          <a:prstGeom prst="rect">
            <a:avLst/>
          </a:prstGeom>
          <a:solidFill>
            <a:srgbClr val="BFD7D1"/>
          </a:solidFill>
          <a:ln w="28575">
            <a:noFill/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1988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18,070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1ED25F-6D8C-4359-9671-4AB8035A2FBF}"/>
              </a:ext>
            </a:extLst>
          </p:cNvPr>
          <p:cNvCxnSpPr>
            <a:cxnSpLocks/>
          </p:cNvCxnSpPr>
          <p:nvPr/>
        </p:nvCxnSpPr>
        <p:spPr>
          <a:xfrm>
            <a:off x="7771720" y="2317980"/>
            <a:ext cx="794279" cy="0"/>
          </a:xfrm>
          <a:prstGeom prst="line">
            <a:avLst/>
          </a:prstGeom>
          <a:ln w="28575">
            <a:solidFill>
              <a:srgbClr val="CDAC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8EA5333-9921-48AF-BB0A-BC83C81734CA}"/>
              </a:ext>
            </a:extLst>
          </p:cNvPr>
          <p:cNvCxnSpPr>
            <a:cxnSpLocks/>
          </p:cNvCxnSpPr>
          <p:nvPr/>
        </p:nvCxnSpPr>
        <p:spPr>
          <a:xfrm flipH="1">
            <a:off x="6967563" y="2317980"/>
            <a:ext cx="809237" cy="882632"/>
          </a:xfrm>
          <a:prstGeom prst="line">
            <a:avLst/>
          </a:prstGeom>
          <a:ln w="28575">
            <a:solidFill>
              <a:srgbClr val="CDAC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CB924EA-BD44-48E5-9476-7B7E73FC043E}"/>
              </a:ext>
            </a:extLst>
          </p:cNvPr>
          <p:cNvCxnSpPr>
            <a:cxnSpLocks/>
          </p:cNvCxnSpPr>
          <p:nvPr/>
        </p:nvCxnSpPr>
        <p:spPr>
          <a:xfrm>
            <a:off x="7376947" y="5757259"/>
            <a:ext cx="794279" cy="0"/>
          </a:xfrm>
          <a:prstGeom prst="line">
            <a:avLst/>
          </a:prstGeom>
          <a:ln w="28575">
            <a:solidFill>
              <a:srgbClr val="75B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D253548-C9B8-498C-948F-7297894996D2}"/>
              </a:ext>
            </a:extLst>
          </p:cNvPr>
          <p:cNvCxnSpPr>
            <a:cxnSpLocks/>
          </p:cNvCxnSpPr>
          <p:nvPr/>
        </p:nvCxnSpPr>
        <p:spPr>
          <a:xfrm flipH="1" flipV="1">
            <a:off x="6268992" y="4986714"/>
            <a:ext cx="1140521" cy="793578"/>
          </a:xfrm>
          <a:prstGeom prst="line">
            <a:avLst/>
          </a:prstGeom>
          <a:ln w="28575">
            <a:solidFill>
              <a:srgbClr val="75B6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1F5319-1CA1-0FF7-962E-F08D55C5EF41}"/>
              </a:ext>
            </a:extLst>
          </p:cNvPr>
          <p:cNvSpPr txBox="1"/>
          <p:nvPr/>
        </p:nvSpPr>
        <p:spPr>
          <a:xfrm>
            <a:off x="7802433" y="5168749"/>
            <a:ext cx="1836000" cy="900000"/>
          </a:xfrm>
          <a:prstGeom prst="rect">
            <a:avLst/>
          </a:prstGeom>
          <a:solidFill>
            <a:srgbClr val="AFCEE7"/>
          </a:solidFill>
          <a:ln w="28575">
            <a:noFill/>
          </a:ln>
        </p:spPr>
        <p:txBody>
          <a:bodyPr wrap="square" lIns="108000" tIns="72000" rIns="108000" bIns="72000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別館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1989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月竣工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(34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年経過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延床面積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1,255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㎡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455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828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（２）経営状況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医業収支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2" y="5954590"/>
            <a:ext cx="1093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赤字</a:t>
            </a:r>
            <a:r>
              <a:rPr lang="ja-JP" altLang="en-US" sz="3200" dirty="0"/>
              <a:t>傾向が続いており早急な改善策が必要</a:t>
            </a:r>
            <a:endParaRPr kumimoji="1" lang="ja-JP" altLang="en-US" sz="3200" b="1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112AB46-01D1-4D1F-BD23-8A513A67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77" y="2401857"/>
            <a:ext cx="7976171" cy="371534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16B45B-2ED3-4AD7-A588-8D2E7F4FCEB9}"/>
              </a:ext>
            </a:extLst>
          </p:cNvPr>
          <p:cNvSpPr txBox="1"/>
          <p:nvPr/>
        </p:nvSpPr>
        <p:spPr>
          <a:xfrm>
            <a:off x="1722633" y="216080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（百万円）</a:t>
            </a:r>
          </a:p>
        </p:txBody>
      </p:sp>
    </p:spTree>
    <p:extLst>
      <p:ext uri="{BB962C8B-B14F-4D97-AF65-F5344CB8AC3E}">
        <p14:creationId xmlns:p14="http://schemas.microsoft.com/office/powerpoint/2010/main" val="2226544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401CD48-B20C-4094-9E0E-7AA92F168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15" y="2447011"/>
            <a:ext cx="8151606" cy="37126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39119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771558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①ー１ 患者数（外来・入院）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246013" y="6036606"/>
            <a:ext cx="1123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減少</a:t>
            </a:r>
            <a:r>
              <a:rPr lang="ja-JP" altLang="en-US" sz="3200" dirty="0"/>
              <a:t>傾向が続いており、早急な改善策が必要</a:t>
            </a:r>
            <a:endParaRPr kumimoji="1" lang="ja-JP" altLang="en-US" sz="3200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6195318" y="29589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08010"/>
                </a:solidFill>
              </a:rPr>
              <a:t>外来</a:t>
            </a:r>
            <a:endParaRPr kumimoji="1" lang="ja-JP" altLang="en-US" b="1" dirty="0">
              <a:solidFill>
                <a:srgbClr val="F0801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760360" y="4531798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入院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23197-5BAF-4D33-B663-BA4878FA6F7D}"/>
              </a:ext>
            </a:extLst>
          </p:cNvPr>
          <p:cNvSpPr txBox="1"/>
          <p:nvPr/>
        </p:nvSpPr>
        <p:spPr>
          <a:xfrm>
            <a:off x="2206279" y="21391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389CF2-CBEC-97A6-CAF2-31B762113FEE}"/>
              </a:ext>
            </a:extLst>
          </p:cNvPr>
          <p:cNvSpPr/>
          <p:nvPr/>
        </p:nvSpPr>
        <p:spPr>
          <a:xfrm>
            <a:off x="7671738" y="2069673"/>
            <a:ext cx="3899868" cy="7792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入院・外来共に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減少</a:t>
            </a:r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傾向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572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DD53E-29A4-5A4B-BF89-CD10D489A8DA}"/>
              </a:ext>
            </a:extLst>
          </p:cNvPr>
          <p:cNvSpPr txBox="1"/>
          <p:nvPr/>
        </p:nvSpPr>
        <p:spPr>
          <a:xfrm>
            <a:off x="-21284" y="872559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DFAB63-3CC2-4913-AD31-E885E242F6C2}"/>
              </a:ext>
            </a:extLst>
          </p:cNvPr>
          <p:cNvSpPr txBox="1"/>
          <p:nvPr/>
        </p:nvSpPr>
        <p:spPr>
          <a:xfrm>
            <a:off x="72749" y="1460008"/>
            <a:ext cx="575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-2R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４年度地区別患者割合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外来</a:t>
            </a:r>
            <a:r>
              <a:rPr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32561"/>
              </p:ext>
            </p:extLst>
          </p:nvPr>
        </p:nvGraphicFramePr>
        <p:xfrm>
          <a:off x="560475" y="2001057"/>
          <a:ext cx="3820162" cy="475488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41,105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14,295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13,716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4,673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3,400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1,916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813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     725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616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473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6,654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88,386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1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16.2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46.5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0927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3.9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0.8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0.7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2</a:t>
            </a:r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.2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0.9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0.5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15.5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5.4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6" b="89604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R4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のべ外来患者数</a:t>
            </a:r>
            <a:endParaRPr kumimoji="1"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kumimoji="1" lang="en-US" altLang="ja-JP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88,386</a:t>
            </a:r>
            <a:r>
              <a:rPr kumimoji="1"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081123" y="5052900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南部、南部近郊、東部地区で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ja-JP" altLang="en-US" b="1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約７５％を占める</a:t>
            </a:r>
            <a:endParaRPr lang="en-US" altLang="ja-JP" b="1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87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52401"/>
            <a:ext cx="12192000" cy="93566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9217117" y="267108"/>
            <a:ext cx="297488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E5E5937-CBB9-4A12-A372-FC123730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334000" y="935664"/>
            <a:ext cx="5500521" cy="5922336"/>
          </a:xfrm>
          <a:prstGeom prst="rect">
            <a:avLst/>
          </a:prstGeom>
        </p:spPr>
      </p:pic>
      <p:graphicFrame>
        <p:nvGraphicFramePr>
          <p:cNvPr id="5" name="表 14">
            <a:extLst>
              <a:ext uri="{FF2B5EF4-FFF2-40B4-BE49-F238E27FC236}">
                <a16:creationId xmlns:a16="http://schemas.microsoft.com/office/drawing/2014/main" id="{2EF05415-60BC-415F-999E-30530A5E9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36443"/>
              </p:ext>
            </p:extLst>
          </p:nvPr>
        </p:nvGraphicFramePr>
        <p:xfrm>
          <a:off x="557797" y="2001361"/>
          <a:ext cx="3820162" cy="475488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621247">
                  <a:extLst>
                    <a:ext uri="{9D8B030D-6E8A-4147-A177-3AD203B41FA5}">
                      <a16:colId xmlns:a16="http://schemas.microsoft.com/office/drawing/2014/main" val="2397640309"/>
                    </a:ext>
                  </a:extLst>
                </a:gridCol>
                <a:gridCol w="1251857">
                  <a:extLst>
                    <a:ext uri="{9D8B030D-6E8A-4147-A177-3AD203B41FA5}">
                      <a16:colId xmlns:a16="http://schemas.microsoft.com/office/drawing/2014/main" val="2176398876"/>
                    </a:ext>
                  </a:extLst>
                </a:gridCol>
                <a:gridCol w="947058">
                  <a:extLst>
                    <a:ext uri="{9D8B030D-6E8A-4147-A177-3AD203B41FA5}">
                      <a16:colId xmlns:a16="http://schemas.microsoft.com/office/drawing/2014/main" val="1798176297"/>
                    </a:ext>
                  </a:extLst>
                </a:gridCol>
              </a:tblGrid>
              <a:tr h="330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人数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占有率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5017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23,420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37.8%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969967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zh-CN" altLang="en-US" dirty="0"/>
                        <a:t>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9,835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31064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東部地区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10,516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72558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山間地区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4,087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8219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西部地区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2,456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48763"/>
                  </a:ext>
                </a:extLst>
              </a:tr>
              <a:tr h="327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中央地区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2,490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510842"/>
                  </a:ext>
                </a:extLst>
              </a:tr>
              <a:tr h="3484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dirty="0"/>
                        <a:t>北部近郊地区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959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0151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港周辺地区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842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783919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駅西地区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946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765166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北部地区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     831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19282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金沢市外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5,539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8824"/>
                  </a:ext>
                </a:extLst>
              </a:tr>
              <a:tr h="33089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合計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/>
                        <a:t>61,921</a:t>
                      </a:r>
                      <a:r>
                        <a:rPr kumimoji="1" lang="ja-JP" altLang="en-US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08181"/>
                  </a:ext>
                </a:extLst>
              </a:tr>
            </a:tbl>
          </a:graphicData>
        </a:graphic>
      </p:graphicFrame>
      <p:sp>
        <p:nvSpPr>
          <p:cNvPr id="15" name="フローチャート: 磁気ディスク 14">
            <a:extLst>
              <a:ext uri="{FF2B5EF4-FFF2-40B4-BE49-F238E27FC236}">
                <a16:creationId xmlns:a16="http://schemas.microsoft.com/office/drawing/2014/main" id="{C5180CA8-C435-46C9-9279-390B94FB52C7}"/>
              </a:ext>
            </a:extLst>
          </p:cNvPr>
          <p:cNvSpPr/>
          <p:nvPr/>
        </p:nvSpPr>
        <p:spPr>
          <a:xfrm>
            <a:off x="4919803" y="2643696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ローチャート: 磁気ディスク 18">
            <a:extLst>
              <a:ext uri="{FF2B5EF4-FFF2-40B4-BE49-F238E27FC236}">
                <a16:creationId xmlns:a16="http://schemas.microsoft.com/office/drawing/2014/main" id="{865C7A7F-DA8A-4993-93F1-EBC1995B0A0E}"/>
              </a:ext>
            </a:extLst>
          </p:cNvPr>
          <p:cNvSpPr/>
          <p:nvPr/>
        </p:nvSpPr>
        <p:spPr>
          <a:xfrm>
            <a:off x="4776670" y="3723000"/>
            <a:ext cx="565371" cy="144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ローチャート: 磁気ディスク 19">
            <a:extLst>
              <a:ext uri="{FF2B5EF4-FFF2-40B4-BE49-F238E27FC236}">
                <a16:creationId xmlns:a16="http://schemas.microsoft.com/office/drawing/2014/main" id="{969D7E1E-6A83-48A9-89CE-BD37A488CE58}"/>
              </a:ext>
            </a:extLst>
          </p:cNvPr>
          <p:cNvSpPr/>
          <p:nvPr/>
        </p:nvSpPr>
        <p:spPr>
          <a:xfrm>
            <a:off x="4631965" y="5051200"/>
            <a:ext cx="1180030" cy="1178116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フローチャート: 磁気ディスク 20">
            <a:extLst>
              <a:ext uri="{FF2B5EF4-FFF2-40B4-BE49-F238E27FC236}">
                <a16:creationId xmlns:a16="http://schemas.microsoft.com/office/drawing/2014/main" id="{A7EE3A90-F6B5-4739-90E4-9851CAFD33C3}"/>
              </a:ext>
            </a:extLst>
          </p:cNvPr>
          <p:cNvSpPr/>
          <p:nvPr/>
        </p:nvSpPr>
        <p:spPr>
          <a:xfrm>
            <a:off x="6491841" y="5881031"/>
            <a:ext cx="707571" cy="864382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ローチャート: 磁気ディスク 21">
            <a:extLst>
              <a:ext uri="{FF2B5EF4-FFF2-40B4-BE49-F238E27FC236}">
                <a16:creationId xmlns:a16="http://schemas.microsoft.com/office/drawing/2014/main" id="{0440AF9A-5C65-4A7E-9D8A-3A376E6C7E9B}"/>
              </a:ext>
            </a:extLst>
          </p:cNvPr>
          <p:cNvSpPr/>
          <p:nvPr/>
        </p:nvSpPr>
        <p:spPr>
          <a:xfrm>
            <a:off x="9160114" y="4205042"/>
            <a:ext cx="707571" cy="34691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ローチャート: 磁気ディスク 22">
            <a:extLst>
              <a:ext uri="{FF2B5EF4-FFF2-40B4-BE49-F238E27FC236}">
                <a16:creationId xmlns:a16="http://schemas.microsoft.com/office/drawing/2014/main" id="{9F69D0A7-703E-4299-9A1E-5ECBCCD66846}"/>
              </a:ext>
            </a:extLst>
          </p:cNvPr>
          <p:cNvSpPr/>
          <p:nvPr/>
        </p:nvSpPr>
        <p:spPr>
          <a:xfrm>
            <a:off x="10828985" y="2755629"/>
            <a:ext cx="707571" cy="935901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ローチャート: 磁気ディスク 23">
            <a:extLst>
              <a:ext uri="{FF2B5EF4-FFF2-40B4-BE49-F238E27FC236}">
                <a16:creationId xmlns:a16="http://schemas.microsoft.com/office/drawing/2014/main" id="{79FB0E84-0A4A-434D-9CBB-9619EE0A623B}"/>
              </a:ext>
            </a:extLst>
          </p:cNvPr>
          <p:cNvSpPr/>
          <p:nvPr/>
        </p:nvSpPr>
        <p:spPr>
          <a:xfrm>
            <a:off x="10708718" y="240924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ローチャート: 磁気ディスク 24">
            <a:extLst>
              <a:ext uri="{FF2B5EF4-FFF2-40B4-BE49-F238E27FC236}">
                <a16:creationId xmlns:a16="http://schemas.microsoft.com/office/drawing/2014/main" id="{D4D346A1-F52B-4482-B6B5-EFF8046AF981}"/>
              </a:ext>
            </a:extLst>
          </p:cNvPr>
          <p:cNvSpPr/>
          <p:nvPr/>
        </p:nvSpPr>
        <p:spPr>
          <a:xfrm>
            <a:off x="9705347" y="1829654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ローチャート: 磁気ディスク 26">
            <a:extLst>
              <a:ext uri="{FF2B5EF4-FFF2-40B4-BE49-F238E27FC236}">
                <a16:creationId xmlns:a16="http://schemas.microsoft.com/office/drawing/2014/main" id="{6E82A46B-4E74-4480-8346-59074006A899}"/>
              </a:ext>
            </a:extLst>
          </p:cNvPr>
          <p:cNvSpPr/>
          <p:nvPr/>
        </p:nvSpPr>
        <p:spPr>
          <a:xfrm>
            <a:off x="5830033" y="1841018"/>
            <a:ext cx="360000" cy="108000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ローチャート: 磁気ディスク 27">
            <a:extLst>
              <a:ext uri="{FF2B5EF4-FFF2-40B4-BE49-F238E27FC236}">
                <a16:creationId xmlns:a16="http://schemas.microsoft.com/office/drawing/2014/main" id="{37E2F8AB-FCDD-4775-B8D1-5E0302F8B523}"/>
              </a:ext>
            </a:extLst>
          </p:cNvPr>
          <p:cNvSpPr/>
          <p:nvPr/>
        </p:nvSpPr>
        <p:spPr>
          <a:xfrm>
            <a:off x="8309691" y="1291772"/>
            <a:ext cx="565371" cy="150434"/>
          </a:xfrm>
          <a:prstGeom prst="flowChartMagneticDisk">
            <a:avLst/>
          </a:prstGeom>
          <a:solidFill>
            <a:srgbClr val="ECEDE8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8DA0BB2-75E2-4523-A313-1647E0A49F24}"/>
              </a:ext>
            </a:extLst>
          </p:cNvPr>
          <p:cNvSpPr/>
          <p:nvPr/>
        </p:nvSpPr>
        <p:spPr>
          <a:xfrm>
            <a:off x="6310977" y="642188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15.9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01AA83B-9C4A-444C-B4D7-832F05DF503F}"/>
              </a:ext>
            </a:extLst>
          </p:cNvPr>
          <p:cNvSpPr/>
          <p:nvPr/>
        </p:nvSpPr>
        <p:spPr>
          <a:xfrm>
            <a:off x="4631965" y="5805813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37.8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A688D9-3928-4530-9C53-C5895E1B1D20}"/>
              </a:ext>
            </a:extLst>
          </p:cNvPr>
          <p:cNvSpPr/>
          <p:nvPr/>
        </p:nvSpPr>
        <p:spPr>
          <a:xfrm>
            <a:off x="4528525" y="3541096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EF76BB0-0039-4083-AB21-6DE113D30259}"/>
              </a:ext>
            </a:extLst>
          </p:cNvPr>
          <p:cNvSpPr/>
          <p:nvPr/>
        </p:nvSpPr>
        <p:spPr>
          <a:xfrm>
            <a:off x="4571751" y="2463244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1182A2A-91F5-4F84-B1E5-FCB66F6D0DF9}"/>
              </a:ext>
            </a:extLst>
          </p:cNvPr>
          <p:cNvSpPr/>
          <p:nvPr/>
        </p:nvSpPr>
        <p:spPr>
          <a:xfrm>
            <a:off x="5491444" y="160533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8C785AC-C136-4755-B6CF-A4D465974540}"/>
              </a:ext>
            </a:extLst>
          </p:cNvPr>
          <p:cNvSpPr/>
          <p:nvPr/>
        </p:nvSpPr>
        <p:spPr>
          <a:xfrm>
            <a:off x="8043257" y="1066920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D582903-CEB1-429B-9F61-7E8520483A37}"/>
              </a:ext>
            </a:extLst>
          </p:cNvPr>
          <p:cNvSpPr/>
          <p:nvPr/>
        </p:nvSpPr>
        <p:spPr>
          <a:xfrm>
            <a:off x="9314356" y="1646401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1.6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F5E2335-697E-47D1-9579-EA6436DA4B41}"/>
              </a:ext>
            </a:extLst>
          </p:cNvPr>
          <p:cNvSpPr/>
          <p:nvPr/>
        </p:nvSpPr>
        <p:spPr>
          <a:xfrm>
            <a:off x="10412193" y="2225495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1.3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787A437-6D81-4C3C-98F8-78818733FF35}"/>
              </a:ext>
            </a:extLst>
          </p:cNvPr>
          <p:cNvSpPr/>
          <p:nvPr/>
        </p:nvSpPr>
        <p:spPr>
          <a:xfrm>
            <a:off x="10637228" y="3366788"/>
            <a:ext cx="1145732" cy="150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17.0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EB1C7C9-A0F4-43FC-AF69-97951FDCFC83}"/>
              </a:ext>
            </a:extLst>
          </p:cNvPr>
          <p:cNvSpPr/>
          <p:nvPr/>
        </p:nvSpPr>
        <p:spPr>
          <a:xfrm>
            <a:off x="9042036" y="4239458"/>
            <a:ext cx="1023311" cy="341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4B9497D1-A557-4E97-9CE4-6A6F927C2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6" b="89604" l="9626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80" y="3650606"/>
            <a:ext cx="390572" cy="420907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946445-55B7-45B7-9781-46F946D4CBAF}"/>
              </a:ext>
            </a:extLst>
          </p:cNvPr>
          <p:cNvSpPr/>
          <p:nvPr/>
        </p:nvSpPr>
        <p:spPr>
          <a:xfrm>
            <a:off x="9824614" y="5160168"/>
            <a:ext cx="2380495" cy="543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のべ入院患者数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69,438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人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9B16A62-B0AF-4291-B52F-EB26B8B324FA}"/>
              </a:ext>
            </a:extLst>
          </p:cNvPr>
          <p:cNvSpPr/>
          <p:nvPr/>
        </p:nvSpPr>
        <p:spPr>
          <a:xfrm>
            <a:off x="8073078" y="5054905"/>
            <a:ext cx="3899868" cy="89357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南部、南部近郊、東部地区で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約７</a:t>
            </a:r>
            <a:r>
              <a:rPr lang="ja-JP" altLang="en-US" b="1" dirty="0">
                <a:solidFill>
                  <a:srgbClr val="75BDA7">
                    <a:lumMod val="50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％を占める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5BDA7">
                  <a:lumMod val="50000"/>
                </a:srgbClr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FE4C11-79F4-9C02-07F0-7142CEAFACA6}"/>
              </a:ext>
            </a:extLst>
          </p:cNvPr>
          <p:cNvSpPr txBox="1"/>
          <p:nvPr/>
        </p:nvSpPr>
        <p:spPr>
          <a:xfrm>
            <a:off x="-21284" y="872559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B9CFC7-EC60-5E6F-4CB5-049A3FA1F761}"/>
              </a:ext>
            </a:extLst>
          </p:cNvPr>
          <p:cNvSpPr txBox="1"/>
          <p:nvPr/>
        </p:nvSpPr>
        <p:spPr>
          <a:xfrm>
            <a:off x="72749" y="1454673"/>
            <a:ext cx="575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①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-3R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４年度地区別患者割合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lang="ja-JP" altLang="en-US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入院</a:t>
            </a:r>
            <a:r>
              <a:rPr lang="en-US" altLang="ja-JP" sz="28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1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7" grpId="0"/>
      <p:bldP spid="4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885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② 救急車受入れ台数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585972" y="5969003"/>
            <a:ext cx="110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・年々</a:t>
            </a:r>
            <a:r>
              <a:rPr lang="ja-JP" altLang="en-US" sz="3200" b="1" dirty="0"/>
              <a:t>増加</a:t>
            </a:r>
            <a:r>
              <a:rPr lang="ja-JP" altLang="en-US" sz="3200" dirty="0"/>
              <a:t>傾向にあり、今後も地域の救急医療に貢献</a:t>
            </a:r>
            <a:endParaRPr kumimoji="1" lang="ja-JP" altLang="en-US" sz="32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F48D26-AA5B-45C8-93E2-8578BF5D5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10" y="2185862"/>
            <a:ext cx="8307134" cy="40755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9A5678-631F-43B6-A4D5-71A3F0AE2ACB}"/>
              </a:ext>
            </a:extLst>
          </p:cNvPr>
          <p:cNvSpPr txBox="1"/>
          <p:nvPr/>
        </p:nvSpPr>
        <p:spPr>
          <a:xfrm>
            <a:off x="2107856" y="213826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（台）</a:t>
            </a:r>
          </a:p>
        </p:txBody>
      </p:sp>
    </p:spTree>
    <p:extLst>
      <p:ext uri="{BB962C8B-B14F-4D97-AF65-F5344CB8AC3E}">
        <p14:creationId xmlns:p14="http://schemas.microsoft.com/office/powerpoint/2010/main" val="2675611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F827B6-FB05-4373-83D4-D07F50A0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43" y="2241765"/>
            <a:ext cx="8296205" cy="3702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1" y="1677464"/>
            <a:ext cx="444913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③ 感染症患者受入数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1026631" y="5780782"/>
            <a:ext cx="11020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b="1" dirty="0"/>
              <a:t>コロナ流行初期から患者の受入れを継続</a:t>
            </a:r>
            <a:r>
              <a:rPr lang="ja-JP" altLang="en-US" sz="3200" dirty="0"/>
              <a:t>しており、</a:t>
            </a:r>
            <a:endParaRPr lang="en-US" altLang="ja-JP" sz="3200" dirty="0"/>
          </a:p>
          <a:p>
            <a:r>
              <a:rPr lang="ja-JP" altLang="en-US" sz="3200" dirty="0"/>
              <a:t>　今後も地域の感染症医療に貢献</a:t>
            </a:r>
            <a:endParaRPr kumimoji="1" lang="ja-JP" altLang="en-US" sz="32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7BECE2C-A453-4C43-89D0-85C219B40C83}"/>
              </a:ext>
            </a:extLst>
          </p:cNvPr>
          <p:cNvSpPr/>
          <p:nvPr/>
        </p:nvSpPr>
        <p:spPr>
          <a:xfrm>
            <a:off x="5851198" y="2593896"/>
            <a:ext cx="1601972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コロナ患者数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599D12B-9F8D-4117-8BFF-C0FC4F998C65}"/>
              </a:ext>
            </a:extLst>
          </p:cNvPr>
          <p:cNvSpPr/>
          <p:nvPr/>
        </p:nvSpPr>
        <p:spPr>
          <a:xfrm>
            <a:off x="3597629" y="3713806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</a:rPr>
              <a:t>結核患者数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C3AAA4-C1E9-4FBC-B406-FCA4758CCF70}"/>
              </a:ext>
            </a:extLst>
          </p:cNvPr>
          <p:cNvSpPr txBox="1"/>
          <p:nvPr/>
        </p:nvSpPr>
        <p:spPr>
          <a:xfrm>
            <a:off x="1235889" y="23495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428334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（３）</a:t>
            </a:r>
            <a:r>
              <a:rPr lang="ja-JP" altLang="en-US" sz="3200" b="1" u="sng" dirty="0">
                <a:highlight>
                  <a:srgbClr val="ECEDE8"/>
                </a:highlight>
              </a:rPr>
              <a:t>医療の状況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7FFCA0-F9B0-4E79-B190-D6AA95C239AC}"/>
              </a:ext>
            </a:extLst>
          </p:cNvPr>
          <p:cNvSpPr txBox="1"/>
          <p:nvPr/>
        </p:nvSpPr>
        <p:spPr>
          <a:xfrm>
            <a:off x="1026632" y="1677464"/>
            <a:ext cx="1058238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200" dirty="0"/>
              <a:t>④ 紹介率・逆紹介率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92CDF-C3B9-42EF-BCC5-D4F90D88B40A}"/>
              </a:ext>
            </a:extLst>
          </p:cNvPr>
          <p:cNvSpPr txBox="1"/>
          <p:nvPr/>
        </p:nvSpPr>
        <p:spPr>
          <a:xfrm>
            <a:off x="0" y="5871568"/>
            <a:ext cx="10935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</a:t>
            </a:r>
            <a:r>
              <a:rPr lang="ja-JP" altLang="en-US" sz="3200" dirty="0">
                <a:solidFill>
                  <a:srgbClr val="FF0000"/>
                </a:solidFill>
              </a:rPr>
              <a:t>上昇</a:t>
            </a:r>
            <a:r>
              <a:rPr lang="ja-JP" altLang="en-US" sz="3200" dirty="0"/>
              <a:t>傾向にあり、今後も、地域医療支援病院として</a:t>
            </a:r>
            <a:endParaRPr lang="en-US" altLang="ja-JP" sz="3200" dirty="0"/>
          </a:p>
          <a:p>
            <a:r>
              <a:rPr lang="ja-JP" altLang="en-US" sz="3200" dirty="0"/>
              <a:t>　かかりつけ医との連携を深める</a:t>
            </a:r>
            <a:endParaRPr lang="en-US" altLang="ja-JP" sz="32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14D384-9003-49EB-B4FD-46F08E594826}"/>
              </a:ext>
            </a:extLst>
          </p:cNvPr>
          <p:cNvSpPr/>
          <p:nvPr/>
        </p:nvSpPr>
        <p:spPr>
          <a:xfrm>
            <a:off x="4547814" y="3213592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08010"/>
                </a:solidFill>
              </a:rPr>
              <a:t>逆紹介率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C822B3-3012-4589-B2E7-915EA9575C2C}"/>
              </a:ext>
            </a:extLst>
          </p:cNvPr>
          <p:cNvSpPr/>
          <p:nvPr/>
        </p:nvSpPr>
        <p:spPr>
          <a:xfrm>
            <a:off x="4547814" y="4534764"/>
            <a:ext cx="1335640" cy="48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紹介率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2AE44B-74F5-4BD2-BA63-7DB057DB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30" y="2102119"/>
            <a:ext cx="8157145" cy="38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6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（４）公立病院としての取組み事項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■第二種感染症や結核医療などの不採算医療を担っている。</a:t>
            </a:r>
            <a:endParaRPr kumimoji="1" lang="ja-JP" altLang="en-US" sz="3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C84074-C222-A2F7-FD7F-D130FF529472}"/>
              </a:ext>
            </a:extLst>
          </p:cNvPr>
          <p:cNvSpPr txBox="1"/>
          <p:nvPr/>
        </p:nvSpPr>
        <p:spPr>
          <a:xfrm>
            <a:off x="656877" y="2997611"/>
            <a:ext cx="1058238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■災害拠点病院として、災害派遣医療チーム（</a:t>
            </a:r>
            <a:r>
              <a:rPr lang="en-US" altLang="ja-JP" sz="3000" dirty="0"/>
              <a:t>DMAT</a:t>
            </a:r>
            <a:r>
              <a:rPr lang="ja-JP" altLang="en-US" sz="3000" dirty="0"/>
              <a:t>）を</a:t>
            </a:r>
            <a:endParaRPr lang="en-US" altLang="ja-JP" sz="3000" dirty="0"/>
          </a:p>
          <a:p>
            <a:r>
              <a:rPr lang="ja-JP" altLang="en-US" sz="3000" dirty="0"/>
              <a:t>　配置すると共に、救急医療を積極的に行い、急性期病院と</a:t>
            </a:r>
            <a:endParaRPr lang="en-US" altLang="ja-JP" sz="3000" dirty="0"/>
          </a:p>
          <a:p>
            <a:r>
              <a:rPr lang="ja-JP" altLang="en-US" sz="3000" dirty="0"/>
              <a:t>　しての</a:t>
            </a:r>
            <a:r>
              <a:rPr kumimoji="1" lang="ja-JP" altLang="en-US" sz="3000" dirty="0"/>
              <a:t>役割を担っている。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C54E96-5CE7-E4B8-87A1-045A2CE3673C}"/>
              </a:ext>
            </a:extLst>
          </p:cNvPr>
          <p:cNvSpPr txBox="1"/>
          <p:nvPr/>
        </p:nvSpPr>
        <p:spPr>
          <a:xfrm>
            <a:off x="656877" y="4777275"/>
            <a:ext cx="1058238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3000" dirty="0"/>
              <a:t>■かかりつけ医等と連携するとともに、在宅医療を積極的に</a:t>
            </a:r>
            <a:endParaRPr lang="en-US" altLang="ja-JP" sz="3000" dirty="0"/>
          </a:p>
          <a:p>
            <a:r>
              <a:rPr lang="ja-JP" altLang="en-US" sz="3000" dirty="0"/>
              <a:t>　支援し、地域医療支援病院としてコミュニティー医療の</a:t>
            </a:r>
            <a:endParaRPr lang="en-US" altLang="ja-JP" sz="3000" dirty="0"/>
          </a:p>
          <a:p>
            <a:r>
              <a:rPr lang="ja-JP" altLang="en-US" sz="3000" dirty="0"/>
              <a:t>　推進に貢献している。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8473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81"/>
            <a:ext cx="11733088" cy="492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（４）市立病院の基本的な考え方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48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49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</a:t>
            </a:r>
            <a:r>
              <a:rPr lang="ja-JP" altLang="en-US" sz="3200" b="1" u="sng" dirty="0">
                <a:highlight>
                  <a:srgbClr val="ECEDE8"/>
                </a:highlight>
              </a:rPr>
              <a:t>病院の基本的な考え方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①基本理念</a:t>
            </a:r>
            <a:endParaRPr lang="en-US" altLang="ja-JP" sz="3200" b="1" dirty="0"/>
          </a:p>
          <a:p>
            <a:r>
              <a:rPr lang="ja-JP" altLang="en-US" sz="3200" dirty="0"/>
              <a:t>　市民・地域住民の生命と健康を守るため、</a:t>
            </a:r>
            <a:endParaRPr lang="en-US" altLang="ja-JP" sz="3200" dirty="0"/>
          </a:p>
          <a:p>
            <a:r>
              <a:rPr lang="ja-JP" altLang="en-US" sz="3200" dirty="0"/>
              <a:t>　地域のニーズを反映し市民に信頼される質の高い医療を</a:t>
            </a:r>
            <a:endParaRPr lang="en-US" altLang="ja-JP" sz="3200" dirty="0"/>
          </a:p>
          <a:p>
            <a:r>
              <a:rPr lang="ja-JP" altLang="en-US" sz="3200" dirty="0"/>
              <a:t>　目指す。　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1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部屋に備えている様々な家具&#10;&#10;低い精度で自動的に生成された説明">
            <a:extLst>
              <a:ext uri="{FF2B5EF4-FFF2-40B4-BE49-F238E27FC236}">
                <a16:creationId xmlns:a16="http://schemas.microsoft.com/office/drawing/2014/main" id="{A12B3563-64CF-6BBB-1847-68DED84DE9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003" y="2159000"/>
            <a:ext cx="7019997" cy="4644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69DD69C-F22E-D6D5-FBE2-FCDFD8804C03}"/>
              </a:ext>
            </a:extLst>
          </p:cNvPr>
          <p:cNvSpPr/>
          <p:nvPr/>
        </p:nvSpPr>
        <p:spPr>
          <a:xfrm>
            <a:off x="2589275" y="2157671"/>
            <a:ext cx="2858067" cy="63621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水漏れの発生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　配管・排水設備の劣化</a:t>
            </a:r>
          </a:p>
        </p:txBody>
      </p:sp>
    </p:spTree>
    <p:extLst>
      <p:ext uri="{BB962C8B-B14F-4D97-AF65-F5344CB8AC3E}">
        <p14:creationId xmlns:p14="http://schemas.microsoft.com/office/powerpoint/2010/main" val="4798797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</a:t>
            </a:r>
            <a:r>
              <a:rPr lang="ja-JP" altLang="en-US" sz="3200" b="1" u="sng" dirty="0">
                <a:highlight>
                  <a:srgbClr val="ECEDE8"/>
                </a:highlight>
              </a:rPr>
              <a:t>病院の基本的な考え方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②経営理念</a:t>
            </a:r>
            <a:endParaRPr lang="en-US" altLang="ja-JP" sz="3200" b="1" dirty="0"/>
          </a:p>
          <a:p>
            <a:r>
              <a:rPr lang="ja-JP" altLang="en-US" sz="3200" dirty="0"/>
              <a:t>　・地域住民、病院、診療所、保健、介護、福祉施設と連携</a:t>
            </a:r>
            <a:endParaRPr lang="en-US" altLang="ja-JP" sz="3200" dirty="0"/>
          </a:p>
          <a:p>
            <a:r>
              <a:rPr lang="ja-JP" altLang="en-US" sz="3200" dirty="0"/>
              <a:t>　・地域住民を主体とした“地域密着型急性期病院”</a:t>
            </a:r>
            <a:endParaRPr lang="en-US" altLang="ja-JP" sz="3200" dirty="0"/>
          </a:p>
          <a:p>
            <a:r>
              <a:rPr lang="ja-JP" altLang="en-US" sz="3200" dirty="0"/>
              <a:t>　・地域保健医療の中心的医療機関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7623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２．現状把握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（４）市立病院</a:t>
            </a:r>
            <a:r>
              <a:rPr lang="ja-JP" altLang="en-US" sz="3200" b="1" u="sng" dirty="0">
                <a:highlight>
                  <a:srgbClr val="ECEDE8"/>
                </a:highlight>
              </a:rPr>
              <a:t>の基本的な考え方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26039" y="2847796"/>
            <a:ext cx="1132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③使命</a:t>
            </a:r>
            <a:endParaRPr lang="en-US" altLang="ja-JP" sz="3200" b="1" dirty="0"/>
          </a:p>
          <a:p>
            <a:r>
              <a:rPr lang="ja-JP" altLang="en-US" sz="3200" dirty="0"/>
              <a:t>　地域の皆さんとともに安全・安心・味わいのある</a:t>
            </a:r>
            <a:endParaRPr lang="en-US" altLang="ja-JP" sz="3200" dirty="0"/>
          </a:p>
          <a:p>
            <a:r>
              <a:rPr lang="ja-JP" altLang="en-US" sz="3200" dirty="0"/>
              <a:t>　医療をつくる。</a:t>
            </a:r>
            <a:endParaRPr kumimoji="1" lang="ja-JP" altLang="en-US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9" y="1948655"/>
            <a:ext cx="6255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＜基本方針＞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966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34170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341708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２．現状把握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３．今後ご審議いただきたい事項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rgbClr val="C7C7C7"/>
                </a:solidFill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430E978F-A21C-48FF-9F51-37E9F59CC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52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54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53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AA62E1-1D88-D417-FE3F-13892199D006}"/>
              </a:ext>
            </a:extLst>
          </p:cNvPr>
          <p:cNvSpPr txBox="1"/>
          <p:nvPr/>
        </p:nvSpPr>
        <p:spPr>
          <a:xfrm>
            <a:off x="726038" y="1173233"/>
            <a:ext cx="114659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＜新病院に期待される機能＞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游ゴシック 本文"/>
              </a:rPr>
              <a:t>　■南部地域の基幹病院としての機能</a:t>
            </a:r>
            <a:endParaRPr kumimoji="1" lang="en-US" altLang="ja-JP" sz="3200" dirty="0">
              <a:latin typeface="游ゴシック 本文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游ゴシック 本文"/>
              </a:rPr>
              <a:t>　■救急、感染症、災害など、政策的医療の担い手の機能</a:t>
            </a:r>
            <a:endParaRPr lang="en-US" altLang="ja-JP" sz="3200" dirty="0">
              <a:latin typeface="游ゴシック 本文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游ゴシック 本文"/>
              </a:rPr>
              <a:t>　■在宅医療の支援など、地域包括ケアを推進する機能</a:t>
            </a:r>
            <a:endParaRPr kumimoji="1" lang="en-US" altLang="ja-JP" sz="3200" dirty="0">
              <a:latin typeface="游ゴシック 本文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■地域連携し、コミュニティ医療を推進する機能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■医療人材を教育する機能</a:t>
            </a:r>
            <a:endParaRPr kumimoji="1" lang="en-US" altLang="ja-JP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300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496584"/>
            <a:ext cx="11733088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rgbClr val="3494BA"/>
                </a:solidFill>
              </a:rPr>
              <a:t>（５）新病院整備の方向性</a:t>
            </a:r>
            <a:endParaRPr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rgbClr val="3494BA"/>
                </a:solidFill>
              </a:rPr>
              <a:t>（</a:t>
            </a:r>
            <a:r>
              <a:rPr lang="ja-JP" altLang="en-US" sz="3200" dirty="0">
                <a:solidFill>
                  <a:srgbClr val="3494BA"/>
                </a:solidFill>
              </a:rPr>
              <a:t>６</a:t>
            </a:r>
            <a:r>
              <a:rPr kumimoji="1" lang="ja-JP" altLang="en-US" sz="3200" dirty="0">
                <a:solidFill>
                  <a:srgbClr val="3494BA"/>
                </a:solidFill>
              </a:rPr>
              <a:t>）新病院の施設規模</a:t>
            </a:r>
            <a:endParaRPr kumimoji="1"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rgbClr val="3494BA"/>
                </a:solidFill>
              </a:rPr>
              <a:t>（７）新病院の整備手法</a:t>
            </a:r>
            <a:endParaRPr kumimoji="1" lang="en-US" altLang="ja-JP" sz="32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rgbClr val="3494BA"/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rgbClr val="3494BA"/>
                </a:solidFill>
              </a:rPr>
              <a:t>（８）新病院の経営形態</a:t>
            </a:r>
            <a:endParaRPr lang="en-US" altLang="ja-JP" sz="3200" dirty="0">
              <a:solidFill>
                <a:srgbClr val="3494BA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右大かっこ 3">
            <a:extLst>
              <a:ext uri="{FF2B5EF4-FFF2-40B4-BE49-F238E27FC236}">
                <a16:creationId xmlns:a16="http://schemas.microsoft.com/office/drawing/2014/main" id="{09A1AE40-7CCB-434B-B2FB-FCF850C9E141}"/>
              </a:ext>
            </a:extLst>
          </p:cNvPr>
          <p:cNvSpPr/>
          <p:nvPr/>
        </p:nvSpPr>
        <p:spPr>
          <a:xfrm>
            <a:off x="7150814" y="1589640"/>
            <a:ext cx="284130" cy="22278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6B6389-40BD-4222-B46A-DFE729B0CDC2}"/>
              </a:ext>
            </a:extLst>
          </p:cNvPr>
          <p:cNvSpPr txBox="1"/>
          <p:nvPr/>
        </p:nvSpPr>
        <p:spPr>
          <a:xfrm>
            <a:off x="7925778" y="2441940"/>
            <a:ext cx="383715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latin typeface="游ゴシック" panose="020F0502020204030204"/>
                <a:ea typeface="游ゴシック" panose="020B0400000000000000" pitchFamily="50" charset="-128"/>
              </a:rPr>
              <a:t>現状把握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5D5EB8EC-33F8-4ACD-A838-B59CCB89509A}"/>
              </a:ext>
            </a:extLst>
          </p:cNvPr>
          <p:cNvSpPr/>
          <p:nvPr/>
        </p:nvSpPr>
        <p:spPr>
          <a:xfrm>
            <a:off x="7150814" y="4034888"/>
            <a:ext cx="284130" cy="2430429"/>
          </a:xfrm>
          <a:prstGeom prst="rightBracket">
            <a:avLst/>
          </a:prstGeom>
          <a:ln w="19050">
            <a:solidFill>
              <a:srgbClr val="3494B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379A08-7443-48BC-B3B6-A9C5E2B63959}"/>
              </a:ext>
            </a:extLst>
          </p:cNvPr>
          <p:cNvSpPr txBox="1"/>
          <p:nvPr/>
        </p:nvSpPr>
        <p:spPr>
          <a:xfrm>
            <a:off x="7925778" y="4603499"/>
            <a:ext cx="4266223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rgbClr val="3494BA"/>
                </a:solidFill>
                <a:latin typeface="游ゴシック" panose="020F0502020204030204"/>
                <a:ea typeface="游ゴシック" panose="020B0400000000000000" pitchFamily="50" charset="-128"/>
              </a:rPr>
              <a:t>今後、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検討委員会で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ご審議いただきたい事項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400" y="911809"/>
            <a:ext cx="387798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</a:rPr>
              <a:t>基本構想の主な内容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915810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/>
              <a:t>（５）新病院整備の方向性</a:t>
            </a:r>
            <a:endParaRPr lang="en-US" altLang="ja-JP" sz="3200" b="1" u="sng" dirty="0"/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施設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4630A7-EC1A-45CD-9F29-B1F137F8D6EF}"/>
              </a:ext>
            </a:extLst>
          </p:cNvPr>
          <p:cNvSpPr txBox="1"/>
          <p:nvPr/>
        </p:nvSpPr>
        <p:spPr>
          <a:xfrm>
            <a:off x="1013208" y="2562747"/>
            <a:ext cx="10582382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200" dirty="0"/>
              <a:t>①患者の権利やプライバシーに配慮した病院</a:t>
            </a:r>
            <a:endParaRPr lang="en-US" altLang="ja-JP" sz="3200" dirty="0"/>
          </a:p>
          <a:p>
            <a:r>
              <a:rPr lang="ja-JP" altLang="en-US" sz="3200" dirty="0"/>
              <a:t>②救急、感染、災害など政策的医療の担い手</a:t>
            </a:r>
            <a:endParaRPr lang="en-US" altLang="ja-JP" sz="3200" dirty="0"/>
          </a:p>
          <a:p>
            <a:r>
              <a:rPr lang="ja-JP" altLang="en-US" sz="3200" dirty="0"/>
              <a:t>　としての病院</a:t>
            </a:r>
            <a:endParaRPr lang="en-US" altLang="ja-JP" sz="3200" dirty="0"/>
          </a:p>
          <a:p>
            <a:r>
              <a:rPr lang="ja-JP" altLang="en-US" sz="3200" dirty="0"/>
              <a:t>③地域の医療機関等と連携する病院</a:t>
            </a:r>
            <a:endParaRPr lang="en-US" altLang="ja-JP" sz="3200" dirty="0"/>
          </a:p>
          <a:p>
            <a:r>
              <a:rPr lang="ja-JP" altLang="en-US" sz="3200" dirty="0"/>
              <a:t>④医療人材の教育の場としての病院</a:t>
            </a:r>
            <a:endParaRPr lang="en-US" altLang="ja-JP" sz="3200" dirty="0"/>
          </a:p>
          <a:p>
            <a:r>
              <a:rPr lang="ja-JP" altLang="en-US" sz="3200" dirty="0"/>
              <a:t>⑤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職員が働きやすい病院</a:t>
            </a:r>
            <a:endParaRPr lang="en-US" altLang="ja-JP" sz="32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⑥地域住民の交流の場としての病院</a:t>
            </a:r>
            <a:endParaRPr lang="en-US" altLang="ja-JP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E7CF20-FEDF-46F2-81E5-AE44556F678C}"/>
              </a:ext>
            </a:extLst>
          </p:cNvPr>
          <p:cNvSpPr txBox="1"/>
          <p:nvPr/>
        </p:nvSpPr>
        <p:spPr>
          <a:xfrm>
            <a:off x="590194" y="1735332"/>
            <a:ext cx="1085425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kumimoji="1" lang="ja-JP" altLang="en-US" sz="3200" dirty="0"/>
              <a:t>・新病院が担うべき機能を実現させる整備の方向性を検討</a:t>
            </a:r>
          </a:p>
        </p:txBody>
      </p:sp>
    </p:spTree>
    <p:extLst>
      <p:ext uri="{BB962C8B-B14F-4D97-AF65-F5344CB8AC3E}">
        <p14:creationId xmlns:p14="http://schemas.microsoft.com/office/powerpoint/2010/main" val="2444527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①患者の権利やプライバシーに配慮した病院</a:t>
            </a:r>
            <a:endParaRPr lang="en-US" altLang="ja-JP" sz="3000" dirty="0"/>
          </a:p>
          <a:p>
            <a:endParaRPr lang="en-US" altLang="ja-JP" sz="3000" dirty="0"/>
          </a:p>
          <a:p>
            <a:r>
              <a:rPr lang="ja-JP" altLang="en-US" sz="3000" dirty="0"/>
              <a:t>　</a:t>
            </a:r>
            <a:endParaRPr lang="en-US" altLang="ja-JP" sz="3000" dirty="0"/>
          </a:p>
          <a:p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患者の権利やプライバシーに配慮したつくりとする</a:t>
            </a:r>
            <a:endParaRPr lang="en-US" altLang="ja-JP" sz="3000" dirty="0">
              <a:solidFill>
                <a:schemeClr val="tx1"/>
              </a:solidFill>
            </a:endParaRPr>
          </a:p>
          <a:p>
            <a:r>
              <a:rPr lang="ja-JP" altLang="en-US" sz="3000" dirty="0">
                <a:solidFill>
                  <a:schemeClr val="tx1"/>
                </a:solidFill>
              </a:rPr>
              <a:t>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56087" y="5045070"/>
            <a:ext cx="10477259" cy="104861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・インクルーシブデザインを基本とした設計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・患者移動を考慮した診察室、検査部門等の配置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など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43925" y="2765606"/>
            <a:ext cx="9699131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74DB4FA-55C2-4BEE-9F5C-CDEC850456C4}"/>
              </a:ext>
            </a:extLst>
          </p:cNvPr>
          <p:cNvSpPr/>
          <p:nvPr/>
        </p:nvSpPr>
        <p:spPr>
          <a:xfrm>
            <a:off x="952741" y="2765606"/>
            <a:ext cx="9692791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3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58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101566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②救急、感染、災害など政策的医療の担い手としての病院　</a:t>
            </a:r>
            <a:endParaRPr lang="en-US" altLang="ja-JP" sz="3000" dirty="0"/>
          </a:p>
          <a:p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担い手としての役割を果たすために必要な視点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</a:rPr>
              <a:t>・感染患者専用の導線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・災害医療機器等備蓄スペース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　など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6977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CC4794-3B33-48B6-ABFD-1D29388FCDD4}"/>
              </a:ext>
            </a:extLst>
          </p:cNvPr>
          <p:cNvSpPr/>
          <p:nvPr/>
        </p:nvSpPr>
        <p:spPr>
          <a:xfrm>
            <a:off x="938339" y="2765606"/>
            <a:ext cx="9720619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672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51371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③地域の医療機関等と連携する病院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かかりつけ医など周辺医療機関、介護施設等と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連携するために必要な視点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344727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・かかりつけ医との医療機器の共同利用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・医療・介護ネットワークの推進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など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ご意見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DE3BFAB-E3BB-43D8-AED8-6166999EBBD8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82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 descr="建物の窓&#10;&#10;自動的に生成された説明">
            <a:extLst>
              <a:ext uri="{FF2B5EF4-FFF2-40B4-BE49-F238E27FC236}">
                <a16:creationId xmlns:a16="http://schemas.microsoft.com/office/drawing/2014/main" id="{D2A738AE-7ABE-A4FB-9653-7765973778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002" y="2128186"/>
            <a:ext cx="7039997" cy="467499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①　配管・排水設備の劣化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5EC3CA-A174-4FD7-B557-DCC2B24E0D79}"/>
              </a:ext>
            </a:extLst>
          </p:cNvPr>
          <p:cNvSpPr/>
          <p:nvPr/>
        </p:nvSpPr>
        <p:spPr>
          <a:xfrm>
            <a:off x="2576001" y="2135564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雨漏りの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発生</a:t>
            </a:r>
          </a:p>
        </p:txBody>
      </p:sp>
    </p:spTree>
    <p:extLst>
      <p:ext uri="{BB962C8B-B14F-4D97-AF65-F5344CB8AC3E}">
        <p14:creationId xmlns:p14="http://schemas.microsoft.com/office/powerpoint/2010/main" val="1308936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ja-JP" altLang="en-US" sz="3000" dirty="0"/>
              <a:t>④医療人材の教育の場としての病院</a:t>
            </a:r>
            <a:endParaRPr lang="en-US" altLang="ja-JP" sz="3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dirty="0">
                <a:solidFill>
                  <a:schemeClr val="tx1"/>
                </a:solidFill>
              </a:rPr>
              <a:t>自院、他院を含め医療人材の教育機能を備えた</a:t>
            </a:r>
            <a:endParaRPr lang="en-US" altLang="ja-JP" sz="3000" dirty="0">
              <a:solidFill>
                <a:schemeClr val="tx1"/>
              </a:solidFill>
            </a:endParaRPr>
          </a:p>
          <a:p>
            <a:r>
              <a:rPr lang="ja-JP" altLang="en-US" sz="3000" dirty="0">
                <a:solidFill>
                  <a:schemeClr val="tx1"/>
                </a:solidFill>
              </a:rPr>
              <a:t>病院とするために必要な視点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・電子媒体を用いた教育スペース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tx1"/>
                </a:solidFill>
              </a:rPr>
              <a:t>・講義・自習スペース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など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339D1D-3233-48E3-92E6-C97C6FE7308A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chemeClr val="tx1"/>
                </a:solidFill>
              </a:rPr>
              <a:t>ご意見いただきたいこと</a:t>
            </a:r>
            <a:endParaRPr lang="en-US" altLang="ja-JP" sz="3000" b="1" dirty="0">
              <a:solidFill>
                <a:schemeClr val="tx1"/>
              </a:solidFill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3372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⑤職員が働きやすい病院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9908539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職員が働きやすい病院とするために必要な視点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・会議、休憩スペース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</a:t>
            </a:r>
            <a:r>
              <a:rPr lang="ja-JP" altLang="en-US" sz="28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院内保育、病児保育</a:t>
            </a:r>
            <a:endParaRPr lang="en-US" altLang="ja-JP" sz="2800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など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0339D1D-3233-48E3-92E6-C97C6FE7308A}"/>
              </a:ext>
            </a:extLst>
          </p:cNvPr>
          <p:cNvSpPr/>
          <p:nvPr/>
        </p:nvSpPr>
        <p:spPr>
          <a:xfrm>
            <a:off x="940573" y="2765606"/>
            <a:ext cx="9720000" cy="3530020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ご意見いただきたいこと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367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04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907917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（５）新病院整備の方向性（仮）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1B5E6F-4EE7-4CB1-96C6-4433FC479BBB}"/>
              </a:ext>
            </a:extLst>
          </p:cNvPr>
          <p:cNvSpPr txBox="1"/>
          <p:nvPr/>
        </p:nvSpPr>
        <p:spPr>
          <a:xfrm>
            <a:off x="656877" y="1910444"/>
            <a:ext cx="10582382" cy="5539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⑥地域住民の交流の場としての病院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130A25-0846-4A72-A0B0-47EBF4AE6AA4}"/>
              </a:ext>
            </a:extLst>
          </p:cNvPr>
          <p:cNvSpPr/>
          <p:nvPr/>
        </p:nvSpPr>
        <p:spPr>
          <a:xfrm>
            <a:off x="1141730" y="3849436"/>
            <a:ext cx="10352661" cy="92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地域住民との交流を進めるために必要な視点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CB461D-894B-4305-90F9-69D4B3951930}"/>
              </a:ext>
            </a:extLst>
          </p:cNvPr>
          <p:cNvSpPr/>
          <p:nvPr/>
        </p:nvSpPr>
        <p:spPr>
          <a:xfrm>
            <a:off x="1945526" y="5004696"/>
            <a:ext cx="9913645" cy="106964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・市民向け講座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・高齢者交流の場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tx1"/>
                </a:solidFill>
                <a:latin typeface="游ゴシック" panose="020F0502020204030204"/>
                <a:ea typeface="游ゴシック" panose="020B0400000000000000" pitchFamily="50" charset="-128"/>
              </a:rPr>
              <a:t>　など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A8B8C9-AEAB-4BAD-9DDE-A84EA0CD26F8}"/>
              </a:ext>
            </a:extLst>
          </p:cNvPr>
          <p:cNvSpPr/>
          <p:nvPr/>
        </p:nvSpPr>
        <p:spPr>
          <a:xfrm>
            <a:off x="933039" y="2765606"/>
            <a:ext cx="9720000" cy="839155"/>
          </a:xfrm>
          <a:prstGeom prst="rect">
            <a:avLst/>
          </a:prstGeom>
          <a:solidFill>
            <a:srgbClr val="9B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0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ご意見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いただきたいこと</a:t>
            </a:r>
            <a:endParaRPr kumimoji="1" lang="en-US" altLang="ja-JP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99A3C9-522F-4D11-A660-9BE4D73119B3}"/>
              </a:ext>
            </a:extLst>
          </p:cNvPr>
          <p:cNvSpPr/>
          <p:nvPr/>
        </p:nvSpPr>
        <p:spPr>
          <a:xfrm>
            <a:off x="938339" y="2765606"/>
            <a:ext cx="9720000" cy="3526844"/>
          </a:xfrm>
          <a:prstGeom prst="rect">
            <a:avLst/>
          </a:prstGeom>
          <a:noFill/>
          <a:ln>
            <a:solidFill>
              <a:srgbClr val="9BD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6BE38E-9D9D-41AF-8DB9-AE996ABDF885}"/>
              </a:ext>
            </a:extLst>
          </p:cNvPr>
          <p:cNvGrpSpPr/>
          <p:nvPr/>
        </p:nvGrpSpPr>
        <p:grpSpPr>
          <a:xfrm>
            <a:off x="1038279" y="5095527"/>
            <a:ext cx="1148839" cy="905495"/>
            <a:chOff x="9368219" y="4841085"/>
            <a:chExt cx="1665637" cy="131282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5636CF6-5828-42BB-A511-72FD7527E644}"/>
                </a:ext>
              </a:extLst>
            </p:cNvPr>
            <p:cNvSpPr/>
            <p:nvPr/>
          </p:nvSpPr>
          <p:spPr>
            <a:xfrm>
              <a:off x="9536475" y="4841085"/>
              <a:ext cx="1312827" cy="1312827"/>
            </a:xfrm>
            <a:prstGeom prst="ellipse">
              <a:avLst/>
            </a:prstGeom>
            <a:solidFill>
              <a:srgbClr val="BCE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97F794B-A9A5-462E-81F1-AF35EF824257}"/>
                </a:ext>
              </a:extLst>
            </p:cNvPr>
            <p:cNvSpPr/>
            <p:nvPr/>
          </p:nvSpPr>
          <p:spPr>
            <a:xfrm>
              <a:off x="9368219" y="5145681"/>
              <a:ext cx="1665637" cy="69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 dirty="0">
                  <a:solidFill>
                    <a:srgbClr val="BCE2E6"/>
                  </a:solidFill>
                  <a:latin typeface="Consolas" panose="020B0609020204030204" pitchFamily="49" charset="0"/>
                </a:rPr>
                <a:t>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3653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/>
              <a:t>（</a:t>
            </a:r>
            <a:r>
              <a:rPr lang="ja-JP" altLang="en-US" sz="3200" b="1" u="sng" dirty="0"/>
              <a:t>６</a:t>
            </a:r>
            <a:r>
              <a:rPr kumimoji="1" lang="ja-JP" altLang="en-US" sz="3200" b="1" u="sng" dirty="0"/>
              <a:t>）新病院の施設規模</a:t>
            </a:r>
            <a:endParaRPr kumimoji="1" lang="en-US" altLang="ja-JP" sz="3200" b="1" u="sng" dirty="0"/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63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64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（６）新病院の施設規模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712613" y="1862911"/>
            <a:ext cx="113221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①人口動態</a:t>
            </a:r>
            <a:endParaRPr lang="en-US" altLang="ja-JP" sz="3200" dirty="0"/>
          </a:p>
          <a:p>
            <a:r>
              <a:rPr lang="ja-JP" altLang="en-US" sz="3200" dirty="0"/>
              <a:t>　県、二次医療圏、市単位での人口動態について、</a:t>
            </a:r>
            <a:endParaRPr lang="en-US" altLang="ja-JP" sz="3200" dirty="0"/>
          </a:p>
          <a:p>
            <a:r>
              <a:rPr lang="ja-JP" altLang="en-US" sz="3200" dirty="0"/>
              <a:t>　年齢階層別にご提示</a:t>
            </a:r>
            <a:endParaRPr lang="en-US" altLang="ja-JP" sz="3200" dirty="0"/>
          </a:p>
          <a:p>
            <a:endParaRPr kumimoji="1" lang="en-US" altLang="ja-JP" sz="3200" b="1" dirty="0"/>
          </a:p>
          <a:p>
            <a:r>
              <a:rPr kumimoji="1" lang="ja-JP" altLang="en-US" sz="3200" b="1" dirty="0"/>
              <a:t>②患者需要予測</a:t>
            </a:r>
            <a:endParaRPr kumimoji="1"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ja-JP" altLang="en-US" sz="3200" dirty="0"/>
              <a:t>患者需要予測を行い、当該エリアの将来患者需要</a:t>
            </a:r>
            <a:r>
              <a:rPr kumimoji="1" lang="ja-JP" altLang="en-US" sz="3200" dirty="0"/>
              <a:t>を推計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lang="ja-JP" altLang="en-US" sz="3200" b="1" dirty="0"/>
              <a:t>③施設規模の検討</a:t>
            </a:r>
            <a:endParaRPr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①②をもとに、施設規模のあり方を検討</a:t>
            </a:r>
            <a:endParaRPr lang="en-US" altLang="ja-JP" sz="3200" dirty="0">
              <a:solidFill>
                <a:srgbClr val="FF0000"/>
              </a:solidFill>
            </a:endParaRPr>
          </a:p>
          <a:p>
            <a:endParaRPr lang="en-US" altLang="ja-JP" sz="32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</a:t>
            </a:r>
            <a:r>
              <a:rPr lang="ja-JP" altLang="en-US" sz="3200" dirty="0"/>
              <a:t>施設</a:t>
            </a:r>
            <a:r>
              <a:rPr kumimoji="1" lang="ja-JP" altLang="en-US" sz="3200" dirty="0"/>
              <a:t>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施設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b="1" u="sng" dirty="0">
                <a:highlight>
                  <a:srgbClr val="ECEDE8"/>
                </a:highlight>
              </a:rPr>
              <a:t>（７）新病院の整備手法</a:t>
            </a:r>
            <a:endParaRPr kumimoji="1"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（８）新病院の経営形態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（７）新病院の整備手法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DAB45-566A-42DC-9B16-0C44160F847A}"/>
              </a:ext>
            </a:extLst>
          </p:cNvPr>
          <p:cNvSpPr txBox="1"/>
          <p:nvPr/>
        </p:nvSpPr>
        <p:spPr>
          <a:xfrm>
            <a:off x="1117652" y="3429000"/>
            <a:ext cx="11322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200" dirty="0"/>
              <a:t>①従来方式　（設計・施工分離発注型）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②</a:t>
            </a:r>
            <a:r>
              <a:rPr lang="ja-JP" altLang="en-US" sz="3200" dirty="0">
                <a:latin typeface="游ゴシック 本文"/>
              </a:rPr>
              <a:t>ＰＦＩ方式（民間資金等活用型）</a:t>
            </a:r>
            <a:endParaRPr lang="en-US" altLang="ja-JP" sz="3200" dirty="0">
              <a:latin typeface="游ゴシック 本文"/>
            </a:endParaRPr>
          </a:p>
          <a:p>
            <a:pPr>
              <a:spcAft>
                <a:spcPts val="1800"/>
              </a:spcAft>
            </a:pPr>
            <a:r>
              <a:rPr kumimoji="1" lang="ja-JP" altLang="en-US" sz="3200" dirty="0"/>
              <a:t>など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9B01DD-10BF-45E4-A690-8B106101688E}"/>
              </a:ext>
            </a:extLst>
          </p:cNvPr>
          <p:cNvSpPr txBox="1"/>
          <p:nvPr/>
        </p:nvSpPr>
        <p:spPr>
          <a:xfrm>
            <a:off x="713487" y="2023813"/>
            <a:ext cx="90332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kumimoji="1" lang="ja-JP" altLang="en-US" sz="3000" dirty="0"/>
              <a:t>・新病院の整備について、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下記手法等のメリット、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30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デメリットを</a:t>
            </a:r>
            <a:r>
              <a:rPr lang="ja-JP" altLang="en-US" sz="3000" b="1" dirty="0">
                <a:solidFill>
                  <a:srgbClr val="FF0000"/>
                </a:solidFill>
              </a:rPr>
              <a:t>整理</a:t>
            </a:r>
            <a:endParaRPr kumimoji="1" lang="ja-JP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44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229455" y="1250179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/>
              <a:t>（１）</a:t>
            </a:r>
            <a:r>
              <a:rPr lang="ja-JP" altLang="en-US" sz="3200" dirty="0"/>
              <a:t>国、県の動向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２</a:t>
            </a:r>
            <a:r>
              <a:rPr kumimoji="1" lang="ja-JP" altLang="en-US" sz="3200" dirty="0"/>
              <a:t>）石川中央医療圏の動向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（３）本院の現状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（４）市立病院の基本的な考え方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kumimoji="1" lang="en-US" altLang="ja-JP" sz="6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（５）新病院整備の方向性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</a:t>
            </a:r>
            <a:r>
              <a:rPr lang="ja-JP" altLang="en-US" sz="3200" dirty="0"/>
              <a:t>６</a:t>
            </a:r>
            <a:r>
              <a:rPr kumimoji="1" lang="ja-JP" altLang="en-US" sz="3200" dirty="0"/>
              <a:t>）新病院の施設規模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600" dirty="0"/>
          </a:p>
          <a:p>
            <a:pPr>
              <a:spcAft>
                <a:spcPts val="200"/>
              </a:spcAft>
            </a:pPr>
            <a:r>
              <a:rPr kumimoji="1" lang="ja-JP" altLang="en-US" sz="3200" dirty="0"/>
              <a:t>（７）新病院の整備手法</a:t>
            </a:r>
            <a:endParaRPr kumimoji="1"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r>
              <a:rPr lang="ja-JP" altLang="en-US" sz="3200" dirty="0"/>
              <a:t>（８）新病院の経営形態</a:t>
            </a:r>
            <a:endParaRPr lang="en-US" altLang="ja-JP" sz="32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  <a:p>
            <a:pPr>
              <a:spcAft>
                <a:spcPts val="200"/>
              </a:spcAft>
            </a:pPr>
            <a:endParaRPr lang="en-US" altLang="ja-JP" sz="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229456" y="1252853"/>
            <a:ext cx="11733088" cy="536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（１）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国、県の動向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）石川中央医療圏の動向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（３）本院の現状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（４）市立病院の基本的な考え方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kumimoji="1"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（５）新病院整備の方向性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</a:t>
            </a: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６</a:t>
            </a: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）新病院の施設規模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kumimoji="1" lang="ja-JP" altLang="en-US" sz="3200" dirty="0">
                <a:solidFill>
                  <a:schemeClr val="bg1">
                    <a:lumMod val="75000"/>
                  </a:schemeClr>
                </a:solidFill>
              </a:rPr>
              <a:t>（７）新病院の整備手法</a:t>
            </a:r>
            <a:endParaRPr kumimoji="1"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r>
              <a:rPr lang="ja-JP" altLang="en-US" sz="3200" b="1" u="sng" dirty="0">
                <a:highlight>
                  <a:srgbClr val="ECEDE8"/>
                </a:highlight>
              </a:rPr>
              <a:t>（８）新病院の経営形態</a:t>
            </a:r>
            <a:endParaRPr lang="en-US" altLang="ja-JP" sz="3200" b="1" u="sng" dirty="0">
              <a:highlight>
                <a:srgbClr val="ECEDE8"/>
              </a:highlight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Aft>
                <a:spcPts val="200"/>
              </a:spcAft>
            </a:pPr>
            <a:endParaRPr lang="en-US" altLang="ja-JP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67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３．今後ご審議いただきたい事項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68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（８）新病院の</a:t>
            </a:r>
            <a:r>
              <a:rPr lang="ja-JP" altLang="en-US" sz="3200" b="1" u="sng" dirty="0">
                <a:highlight>
                  <a:srgbClr val="ECEDE8"/>
                </a:highlight>
              </a:rPr>
              <a:t>経営形態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FDAB45-566A-42DC-9B16-0C44160F847A}"/>
              </a:ext>
            </a:extLst>
          </p:cNvPr>
          <p:cNvSpPr txBox="1"/>
          <p:nvPr/>
        </p:nvSpPr>
        <p:spPr>
          <a:xfrm>
            <a:off x="1098178" y="3040121"/>
            <a:ext cx="1069332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3200" dirty="0"/>
              <a:t>①地方公営企業法の全部適用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②独立行政法人化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③指定管理者制度</a:t>
            </a:r>
            <a:endParaRPr lang="en-US" altLang="ja-JP" sz="3200" dirty="0"/>
          </a:p>
          <a:p>
            <a:pPr>
              <a:spcAft>
                <a:spcPts val="1800"/>
              </a:spcAft>
            </a:pPr>
            <a:r>
              <a:rPr lang="ja-JP" altLang="en-US" sz="3200" dirty="0"/>
              <a:t>④地域医療連携推進法人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9B01DD-10BF-45E4-A690-8B106101688E}"/>
              </a:ext>
            </a:extLst>
          </p:cNvPr>
          <p:cNvSpPr txBox="1"/>
          <p:nvPr/>
        </p:nvSpPr>
        <p:spPr>
          <a:xfrm>
            <a:off x="754490" y="1695222"/>
            <a:ext cx="10443885" cy="10772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ja-JP" altLang="en-US" sz="3200" dirty="0">
                <a:latin typeface="游ゴシック 本文"/>
              </a:rPr>
              <a:t>・病院経営強化プラン策定と並行して、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下記経営形態の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pPr algn="l"/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メリット、デメリットを</a:t>
            </a:r>
            <a:r>
              <a:rPr lang="ja-JP" altLang="en-US" sz="3200" b="1" dirty="0">
                <a:solidFill>
                  <a:srgbClr val="FF0000"/>
                </a:solidFill>
              </a:rPr>
              <a:t>整理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6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158EDAC-4F52-487F-957C-549A32E8A9E5}"/>
              </a:ext>
            </a:extLst>
          </p:cNvPr>
          <p:cNvSpPr txBox="1"/>
          <p:nvPr/>
        </p:nvSpPr>
        <p:spPr>
          <a:xfrm>
            <a:off x="353724" y="1341707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１．建替の必要性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２．現状把握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３．今後ご審議いただきたい事項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４．アンケートの実施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53724" y="1341708"/>
            <a:ext cx="11733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１．建替の必要性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highlight>
                <a:srgbClr val="ECEDE8"/>
              </a:highlight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２．現状把握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</a:rPr>
              <a:t>３．今後ご審議いただきたい事項</a:t>
            </a:r>
            <a:endParaRPr lang="en-US" altLang="ja-JP" sz="32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sz="3200" dirty="0">
              <a:solidFill>
                <a:srgbClr val="C7C7C7"/>
              </a:solidFill>
            </a:endParaRPr>
          </a:p>
          <a:p>
            <a:r>
              <a:rPr lang="ja-JP" altLang="en-US" sz="3200" b="1" u="sng" dirty="0">
                <a:highlight>
                  <a:srgbClr val="ECEDE8"/>
                </a:highlight>
              </a:rPr>
              <a:t>４．アンケートの実施</a:t>
            </a:r>
          </a:p>
        </p:txBody>
      </p:sp>
      <p:pic>
        <p:nvPicPr>
          <p:cNvPr id="9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B1C04CFA-62CB-45AB-B099-84A8F4227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69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E51E28-6879-4117-A79C-EDF86D0FEF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4605FB2A-5E0E-4CC7-AEC5-668D1B83E47A}"/>
              </a:ext>
            </a:extLst>
          </p:cNvPr>
          <p:cNvSpPr txBox="1">
            <a:spLocks/>
          </p:cNvSpPr>
          <p:nvPr/>
        </p:nvSpPr>
        <p:spPr>
          <a:xfrm>
            <a:off x="353724" y="299195"/>
            <a:ext cx="2858666" cy="83713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800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4000" b="1" dirty="0">
                <a:solidFill>
                  <a:schemeClr val="tx1"/>
                </a:solidFill>
                <a:latin typeface="+mn-ea"/>
                <a:ea typeface="+mn-ea"/>
              </a:rPr>
              <a:t>本日の次第</a:t>
            </a:r>
            <a:endParaRPr lang="en-US" altLang="ja-JP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17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建物, 座る, 石, 立つ が含まれている画像&#10;&#10;自動的に生成された説明">
            <a:extLst>
              <a:ext uri="{FF2B5EF4-FFF2-40B4-BE49-F238E27FC236}">
                <a16:creationId xmlns:a16="http://schemas.microsoft.com/office/drawing/2014/main" id="{C3F24268-B9D1-5863-07EC-6C766C134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430" y="2128186"/>
            <a:ext cx="7073141" cy="46970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②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躯体の劣化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DAFFD6-362B-4747-B331-52047C59A92A}"/>
              </a:ext>
            </a:extLst>
          </p:cNvPr>
          <p:cNvSpPr/>
          <p:nvPr/>
        </p:nvSpPr>
        <p:spPr>
          <a:xfrm>
            <a:off x="2559429" y="2128186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鉄筋の露出</a:t>
            </a:r>
          </a:p>
        </p:txBody>
      </p:sp>
    </p:spTree>
    <p:extLst>
      <p:ext uri="{BB962C8B-B14F-4D97-AF65-F5344CB8AC3E}">
        <p14:creationId xmlns:p14="http://schemas.microsoft.com/office/powerpoint/2010/main" val="21376747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000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４．アンケートの実施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0D391-FA62-4E8F-A16C-0A8C5706C1F9}"/>
              </a:ext>
            </a:extLst>
          </p:cNvPr>
          <p:cNvSpPr txBox="1"/>
          <p:nvPr/>
        </p:nvSpPr>
        <p:spPr>
          <a:xfrm>
            <a:off x="315073" y="1049515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>
                <a:highlight>
                  <a:srgbClr val="ECEDE8"/>
                </a:highlight>
              </a:rPr>
              <a:t>（１）</a:t>
            </a:r>
            <a:r>
              <a:rPr lang="ja-JP" altLang="en-US" sz="3200" b="1" u="sng" dirty="0">
                <a:highlight>
                  <a:srgbClr val="ECEDE8"/>
                </a:highlight>
              </a:rPr>
              <a:t>アンケートの実施</a:t>
            </a:r>
            <a:endParaRPr kumimoji="1" lang="ja-JP" altLang="en-US" sz="3200" b="1" u="sng" dirty="0">
              <a:highlight>
                <a:srgbClr val="ECEDE8"/>
              </a:highligh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F67C47-FC39-4121-94EF-3D0106E7165F}"/>
              </a:ext>
            </a:extLst>
          </p:cNvPr>
          <p:cNvSpPr txBox="1"/>
          <p:nvPr/>
        </p:nvSpPr>
        <p:spPr>
          <a:xfrm>
            <a:off x="693996" y="2109132"/>
            <a:ext cx="112331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+mn-ea"/>
              </a:rPr>
              <a:t>【</a:t>
            </a:r>
            <a:r>
              <a:rPr lang="ja-JP" altLang="en-US" sz="3200" dirty="0">
                <a:latin typeface="+mn-ea"/>
              </a:rPr>
              <a:t>目的</a:t>
            </a:r>
            <a:r>
              <a:rPr lang="en-US" altLang="ja-JP" sz="3200" dirty="0">
                <a:latin typeface="+mn-ea"/>
              </a:rPr>
              <a:t>】</a:t>
            </a:r>
          </a:p>
          <a:p>
            <a:r>
              <a:rPr lang="ja-JP" altLang="en-US" sz="3200" dirty="0">
                <a:latin typeface="+mn-ea"/>
              </a:rPr>
              <a:t>　現病院の課題や新病院に求められる病院機能等を把握する　</a:t>
            </a:r>
            <a:endParaRPr lang="en-US" altLang="ja-JP" sz="3200" dirty="0">
              <a:latin typeface="+mn-ea"/>
            </a:endParaRPr>
          </a:p>
          <a:p>
            <a:r>
              <a:rPr lang="ja-JP" altLang="en-US" sz="3200" dirty="0">
                <a:latin typeface="+mn-ea"/>
              </a:rPr>
              <a:t>　必要があるため、アンケートを実施する</a:t>
            </a:r>
            <a:endParaRPr lang="en-US" altLang="ja-JP" sz="3200" dirty="0">
              <a:latin typeface="+mn-ea"/>
            </a:endParaRPr>
          </a:p>
          <a:p>
            <a:endParaRPr kumimoji="1" lang="en-US" altLang="ja-JP" sz="3200" dirty="0">
              <a:latin typeface="+mn-ea"/>
            </a:endParaRPr>
          </a:p>
          <a:p>
            <a:r>
              <a:rPr lang="en-US" altLang="ja-JP" sz="3200" dirty="0">
                <a:latin typeface="+mn-ea"/>
              </a:rPr>
              <a:t>【</a:t>
            </a:r>
            <a:r>
              <a:rPr lang="ja-JP" altLang="en-US" sz="3200" dirty="0">
                <a:latin typeface="+mn-ea"/>
              </a:rPr>
              <a:t>対象</a:t>
            </a:r>
            <a:r>
              <a:rPr lang="en-US" altLang="ja-JP" sz="3200" dirty="0">
                <a:latin typeface="+mn-ea"/>
              </a:rPr>
              <a:t>】</a:t>
            </a:r>
          </a:p>
          <a:p>
            <a:r>
              <a:rPr lang="ja-JP" altLang="en-US" sz="3200" dirty="0">
                <a:latin typeface="+mn-ea"/>
              </a:rPr>
              <a:t>　一般市民、患者、職員</a:t>
            </a:r>
            <a:endParaRPr lang="en-US" altLang="ja-JP" sz="3200" dirty="0">
              <a:latin typeface="+mn-ea"/>
            </a:endParaRPr>
          </a:p>
          <a:p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4354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40" descr="ガラスの壁のある広い部屋&#10;">
            <a:extLst>
              <a:ext uri="{FF2B5EF4-FFF2-40B4-BE49-F238E27FC236}">
                <a16:creationId xmlns:a16="http://schemas.microsoft.com/office/drawing/2014/main" id="{3DB57DB1-08F0-43B3-9BAF-7FCC93CC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8194348" y="0"/>
            <a:ext cx="3997652" cy="6858000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  <a:noFill/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>
                <a:solidFill>
                  <a:schemeClr val="tx1"/>
                </a:solidFill>
              </a:rPr>
              <a:pPr/>
              <a:t>71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4FB435-8E57-4E5F-81D4-9E9752DD2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22" y="5630962"/>
            <a:ext cx="1200213" cy="10459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97F099-E174-4B63-B0BD-FB32C4F690B5}"/>
              </a:ext>
            </a:extLst>
          </p:cNvPr>
          <p:cNvSpPr txBox="1"/>
          <p:nvPr/>
        </p:nvSpPr>
        <p:spPr>
          <a:xfrm>
            <a:off x="584003" y="3069714"/>
            <a:ext cx="915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ここまでについて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ご質問とご意見をうかがいます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05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今後のスケジュール</a:t>
            </a:r>
            <a:endParaRPr lang="en-US" altLang="ja-JP" sz="4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FB582B7-45D3-40F7-940D-446D16DA7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919412"/>
            <a:ext cx="8517276" cy="3214687"/>
          </a:xfrm>
        </p:spPr>
        <p:txBody>
          <a:bodyPr anchor="ctr" anchorCtr="0">
            <a:normAutofit/>
          </a:bodyPr>
          <a:lstStyle/>
          <a:p>
            <a:pPr algn="l"/>
            <a:r>
              <a:rPr lang="ja-JP" altLang="en-US" sz="3200" dirty="0"/>
              <a:t>・８月　　第２回検討委員会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・１０月　第３回検討委員会素案策定</a:t>
            </a:r>
            <a:endParaRPr lang="en-US" altLang="ja-JP" sz="3200" dirty="0"/>
          </a:p>
          <a:p>
            <a:pPr algn="l"/>
            <a:endParaRPr lang="en-US" altLang="ja-JP" sz="3200" dirty="0"/>
          </a:p>
          <a:p>
            <a:pPr algn="l"/>
            <a:r>
              <a:rPr lang="ja-JP" altLang="en-US" sz="3200" dirty="0"/>
              <a:t>・１２月　基本構想策定　　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ECE7-8305-4490-9F97-328A4A3B3F97}" type="slidenum">
              <a:rPr lang="ja-JP" altLang="en-US" smtClean="0"/>
              <a:pPr/>
              <a:t>72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44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足場のあるキッチン&#10;&#10;低い精度で自動的に生成された説明">
            <a:extLst>
              <a:ext uri="{FF2B5EF4-FFF2-40B4-BE49-F238E27FC236}">
                <a16:creationId xmlns:a16="http://schemas.microsoft.com/office/drawing/2014/main" id="{D714A5E9-B7C1-31CC-9DCE-C18B52685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828" y="2105248"/>
            <a:ext cx="7054345" cy="4684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38DB6-D93F-4F5E-A223-F2F67AF27E36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②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躯体の劣化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894A8F-349A-4E34-9776-91183882BF5A}"/>
              </a:ext>
            </a:extLst>
          </p:cNvPr>
          <p:cNvSpPr/>
          <p:nvPr/>
        </p:nvSpPr>
        <p:spPr>
          <a:xfrm>
            <a:off x="2568827" y="2103507"/>
            <a:ext cx="285806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鉄骨錆</a:t>
            </a:r>
          </a:p>
        </p:txBody>
      </p:sp>
    </p:spTree>
    <p:extLst>
      <p:ext uri="{BB962C8B-B14F-4D97-AF65-F5344CB8AC3E}">
        <p14:creationId xmlns:p14="http://schemas.microsoft.com/office/powerpoint/2010/main" val="49754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2595"/>
          </a:xfrm>
          <a:solidFill>
            <a:srgbClr val="ECEDE8"/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１．建替の必要性</a:t>
            </a:r>
            <a:endParaRPr lang="en-US" altLang="ja-JP" sz="3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CECE7-8305-4490-9F97-328A4A3B3F9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ｺﾞｼｯｸM" panose="020B0609000000000000" pitchFamily="49" charset="-128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830918-9786-2E27-5221-62BD054E0CB6}"/>
              </a:ext>
            </a:extLst>
          </p:cNvPr>
          <p:cNvSpPr txBox="1"/>
          <p:nvPr/>
        </p:nvSpPr>
        <p:spPr>
          <a:xfrm>
            <a:off x="477993" y="1543411"/>
            <a:ext cx="73377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　その他</a:t>
            </a:r>
          </a:p>
        </p:txBody>
      </p:sp>
      <p:pic>
        <p:nvPicPr>
          <p:cNvPr id="6" name="図 5" descr="建物, 男, 古い, 家 が含まれている画像&#10;&#10;自動的に生成された説明">
            <a:extLst>
              <a:ext uri="{FF2B5EF4-FFF2-40B4-BE49-F238E27FC236}">
                <a16:creationId xmlns:a16="http://schemas.microsoft.com/office/drawing/2014/main" id="{435DCEB7-CC48-86D6-4B86-16334D7AE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47" y="2128186"/>
            <a:ext cx="7155706" cy="454867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8FE6E9-8542-5672-B4D4-C10C78124205}"/>
              </a:ext>
            </a:extLst>
          </p:cNvPr>
          <p:cNvSpPr txBox="1"/>
          <p:nvPr/>
        </p:nvSpPr>
        <p:spPr>
          <a:xfrm>
            <a:off x="229456" y="907200"/>
            <a:ext cx="11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CEDE8"/>
                </a:highlight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（１）</a:t>
            </a:r>
            <a:r>
              <a:rPr lang="ja-JP" altLang="en-US" sz="3200" b="1" u="sng" dirty="0">
                <a:solidFill>
                  <a:prstClr val="black"/>
                </a:solidFill>
                <a:highlight>
                  <a:srgbClr val="ECEDE8"/>
                </a:highlight>
                <a:latin typeface="游ゴシック" panose="020F0502020204030204"/>
                <a:ea typeface="游ゴシック" panose="020B0400000000000000" pitchFamily="50" charset="-128"/>
              </a:rPr>
              <a:t>老朽化の現状（一部事例）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ECEDE8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152A83-2CBF-4BBD-8DF0-5BAFA0B407F3}"/>
              </a:ext>
            </a:extLst>
          </p:cNvPr>
          <p:cNvSpPr/>
          <p:nvPr/>
        </p:nvSpPr>
        <p:spPr>
          <a:xfrm>
            <a:off x="2518147" y="2128186"/>
            <a:ext cx="3234247" cy="636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防音パネル腐食</a:t>
            </a:r>
          </a:p>
        </p:txBody>
      </p:sp>
    </p:spTree>
    <p:extLst>
      <p:ext uri="{BB962C8B-B14F-4D97-AF65-F5344CB8AC3E}">
        <p14:creationId xmlns:p14="http://schemas.microsoft.com/office/powerpoint/2010/main" val="134568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4649</Words>
  <Application>Microsoft Office PowerPoint</Application>
  <PresentationFormat>ワイド画面</PresentationFormat>
  <Paragraphs>1048</Paragraphs>
  <Slides>72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84" baseType="lpstr">
      <vt:lpstr>HGPｺﾞｼｯｸE</vt:lpstr>
      <vt:lpstr>HGSｺﾞｼｯｸE</vt:lpstr>
      <vt:lpstr>HGｺﾞｼｯｸM</vt:lpstr>
      <vt:lpstr>Meiryo UI</vt:lpstr>
      <vt:lpstr>メイリオ</vt:lpstr>
      <vt:lpstr>游ゴシック</vt:lpstr>
      <vt:lpstr>游ゴシック Light</vt:lpstr>
      <vt:lpstr>游ゴシック 本文</vt:lpstr>
      <vt:lpstr>Arial</vt:lpstr>
      <vt:lpstr>Calibri</vt:lpstr>
      <vt:lpstr>Consolas</vt:lpstr>
      <vt:lpstr>Office テーマ</vt:lpstr>
      <vt:lpstr>第１回　 金沢市立病院再整備 基本構想検討委員会</vt:lpstr>
      <vt:lpstr>PowerPoint プレゼンテーション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１．建替の必要性</vt:lpstr>
      <vt:lpstr>１．建替えの必要性</vt:lpstr>
      <vt:lpstr>１．建替の必要性</vt:lpstr>
      <vt:lpstr>１．建替の必要性</vt:lpstr>
      <vt:lpstr>PowerPoint プレゼンテーション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２．現状把握</vt:lpstr>
      <vt:lpstr>PowerPoint プレゼンテーション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３．今後ご審議いただきたい事項</vt:lpstr>
      <vt:lpstr>PowerPoint プレゼンテーション</vt:lpstr>
      <vt:lpstr>４．アンケートの実施</vt:lpstr>
      <vt:lpstr>PowerPoint プレゼンテーション</vt:lpstr>
      <vt:lpstr>今後のスケジュール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第１回　金沢市立病院基本構想策定委員会</dc:title>
  <dc:creator>川崎 克弘</dc:creator>
  <cp:lastModifiedBy>後藤 敬仁</cp:lastModifiedBy>
  <cp:revision>204</cp:revision>
  <cp:lastPrinted>2023-05-31T07:19:04Z</cp:lastPrinted>
  <dcterms:modified xsi:type="dcterms:W3CDTF">2023-08-03T09:12:44Z</dcterms:modified>
</cp:coreProperties>
</file>