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82"/>
  </p:notesMasterIdLst>
  <p:sldIdLst>
    <p:sldId id="256" r:id="rId2"/>
    <p:sldId id="1018" r:id="rId3"/>
    <p:sldId id="1114" r:id="rId4"/>
    <p:sldId id="978" r:id="rId5"/>
    <p:sldId id="1119" r:id="rId6"/>
    <p:sldId id="1120" r:id="rId7"/>
    <p:sldId id="1122" r:id="rId8"/>
    <p:sldId id="1123" r:id="rId9"/>
    <p:sldId id="1124" r:id="rId10"/>
    <p:sldId id="1125" r:id="rId11"/>
    <p:sldId id="1126" r:id="rId12"/>
    <p:sldId id="1127" r:id="rId13"/>
    <p:sldId id="1128" r:id="rId14"/>
    <p:sldId id="1129" r:id="rId15"/>
    <p:sldId id="1130" r:id="rId16"/>
    <p:sldId id="1131" r:id="rId17"/>
    <p:sldId id="1132" r:id="rId18"/>
    <p:sldId id="1133" r:id="rId19"/>
    <p:sldId id="1135" r:id="rId20"/>
    <p:sldId id="1134" r:id="rId21"/>
    <p:sldId id="1136" r:id="rId22"/>
    <p:sldId id="1137" r:id="rId23"/>
    <p:sldId id="1138" r:id="rId24"/>
    <p:sldId id="1139" r:id="rId25"/>
    <p:sldId id="1140" r:id="rId26"/>
    <p:sldId id="1141" r:id="rId27"/>
    <p:sldId id="1142" r:id="rId28"/>
    <p:sldId id="1143" r:id="rId29"/>
    <p:sldId id="1144" r:id="rId30"/>
    <p:sldId id="1145" r:id="rId31"/>
    <p:sldId id="1146" r:id="rId32"/>
    <p:sldId id="1147" r:id="rId33"/>
    <p:sldId id="1160" r:id="rId34"/>
    <p:sldId id="1086" r:id="rId35"/>
    <p:sldId id="1107" r:id="rId36"/>
    <p:sldId id="1088" r:id="rId37"/>
    <p:sldId id="1163" r:id="rId38"/>
    <p:sldId id="1164" r:id="rId39"/>
    <p:sldId id="1183" r:id="rId40"/>
    <p:sldId id="1040" r:id="rId41"/>
    <p:sldId id="1041" r:id="rId42"/>
    <p:sldId id="1042" r:id="rId43"/>
    <p:sldId id="1043" r:id="rId44"/>
    <p:sldId id="1044" r:id="rId45"/>
    <p:sldId id="1045" r:id="rId46"/>
    <p:sldId id="1046" r:id="rId47"/>
    <p:sldId id="1193" r:id="rId48"/>
    <p:sldId id="1194" r:id="rId49"/>
    <p:sldId id="1059" r:id="rId50"/>
    <p:sldId id="1060" r:id="rId51"/>
    <p:sldId id="1047" r:id="rId52"/>
    <p:sldId id="1184" r:id="rId53"/>
    <p:sldId id="1149" r:id="rId54"/>
    <p:sldId id="1005" r:id="rId55"/>
    <p:sldId id="1185" r:id="rId56"/>
    <p:sldId id="1006" r:id="rId57"/>
    <p:sldId id="1109" r:id="rId58"/>
    <p:sldId id="1110" r:id="rId59"/>
    <p:sldId id="1112" r:id="rId60"/>
    <p:sldId id="1179" r:id="rId61"/>
    <p:sldId id="1113" r:id="rId62"/>
    <p:sldId id="1186" r:id="rId63"/>
    <p:sldId id="1152" r:id="rId64"/>
    <p:sldId id="1153" r:id="rId65"/>
    <p:sldId id="1115" r:id="rId66"/>
    <p:sldId id="1187" r:id="rId67"/>
    <p:sldId id="1011" r:id="rId68"/>
    <p:sldId id="1188" r:id="rId69"/>
    <p:sldId id="1171" r:id="rId70"/>
    <p:sldId id="1189" r:id="rId71"/>
    <p:sldId id="1116" r:id="rId72"/>
    <p:sldId id="1117" r:id="rId73"/>
    <p:sldId id="1190" r:id="rId74"/>
    <p:sldId id="1175" r:id="rId75"/>
    <p:sldId id="1180" r:id="rId76"/>
    <p:sldId id="1181" r:id="rId77"/>
    <p:sldId id="1158" r:id="rId78"/>
    <p:sldId id="1191" r:id="rId79"/>
    <p:sldId id="1182" r:id="rId80"/>
    <p:sldId id="1176" r:id="rId81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8E1"/>
    <a:srgbClr val="ECF4F1"/>
    <a:srgbClr val="ECEDE8"/>
    <a:srgbClr val="F08010"/>
    <a:srgbClr val="FF9900"/>
    <a:srgbClr val="E67B7B"/>
    <a:srgbClr val="FBF3FF"/>
    <a:srgbClr val="F0D1FF"/>
    <a:srgbClr val="FFE7FF"/>
    <a:srgbClr val="FFB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895792322835"/>
          <c:y val="0.116406119807694"/>
          <c:w val="0.52864603838582702"/>
          <c:h val="0.79296900879865795"/>
        </c:manualLayout>
      </c:layout>
      <c:doughnutChart>
        <c:varyColors val="1"/>
        <c:ser>
          <c:idx val="0"/>
          <c:order val="0"/>
          <c:spPr>
            <a:gradFill>
              <a:gsLst>
                <a:gs pos="100000">
                  <a:srgbClr val="2ED1A4"/>
                </a:gs>
                <a:gs pos="57000">
                  <a:srgbClr val="66E6A8"/>
                </a:gs>
                <a:gs pos="0">
                  <a:srgbClr val="A6EDAB"/>
                </a:gs>
              </a:gsLst>
              <a:lin ang="5400000" scaled="1"/>
            </a:gra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gradFill>
                <a:gsLst>
                  <a:gs pos="100000">
                    <a:srgbClr val="2ED1A4"/>
                  </a:gs>
                  <a:gs pos="57000">
                    <a:srgbClr val="66E6A8"/>
                  </a:gs>
                  <a:gs pos="0">
                    <a:srgbClr val="A6EDAB"/>
                  </a:gs>
                </a:gsLst>
                <a:lin ang="5400000" scaled="1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B0-4BCC-94F1-B64B001E8927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rgbClr val="2ED1A4">
                      <a:alpha val="20000"/>
                    </a:srgbClr>
                  </a:gs>
                  <a:gs pos="57000">
                    <a:srgbClr val="66E6A8">
                      <a:alpha val="20000"/>
                    </a:srgbClr>
                  </a:gs>
                  <a:gs pos="0">
                    <a:srgbClr val="A6EDAB">
                      <a:alpha val="20000"/>
                    </a:srgbClr>
                  </a:gs>
                </a:gsLst>
                <a:lin ang="5400000" scaled="1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B0-4BCC-94F1-B64B001E8927}"/>
              </c:ext>
            </c:extLst>
          </c:dPt>
          <c:dLbls>
            <c:dLbl>
              <c:idx val="0"/>
              <c:layout>
                <c:manualLayout>
                  <c:x val="-6.1362720888281756E-3"/>
                  <c:y val="-0.327567032697595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0" b="1" i="0" u="none" strike="noStrike" kern="1200" baseline="0">
                        <a:solidFill>
                          <a:srgbClr val="06BE9A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altLang="ja-JP" sz="4800" dirty="0">
                        <a:solidFill>
                          <a:srgbClr val="06BE9A"/>
                        </a:solidFill>
                      </a:rPr>
                      <a:t>100</a:t>
                    </a:r>
                    <a:r>
                      <a:rPr lang="en-US" altLang="ja-JP" sz="3600" dirty="0">
                        <a:solidFill>
                          <a:srgbClr val="06BE9A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1" i="0" u="none" strike="noStrike" kern="1200" baseline="0">
                      <a:solidFill>
                        <a:srgbClr val="06BE9A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8B0-4BCC-94F1-B64B001E89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B0-4BCC-94F1-B64B001E89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0" b="1" i="0" u="none" strike="noStrike" kern="1200" baseline="0">
                    <a:solidFill>
                      <a:srgbClr val="1C99DE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Sheet1!$E$2:$E$3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Sheet1!$D$2:$D$3</c15:sqref>
                        </c15:formulaRef>
                      </c:ext>
                    </c:extLst>
                    <c:strCache>
                      <c:ptCount val="2"/>
                      <c:pt idx="0">
                        <c:v>あり</c:v>
                      </c:pt>
                      <c:pt idx="1">
                        <c:v>なし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Sheet1!$D$3</c15:sqref>
                        </c15:formulaRef>
                      </c:ext>
                    </c:extLst>
                    <c:strCache>
                      <c:ptCount val="1"/>
                      <c:pt idx="0">
                        <c:v>なし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F8B0-4BCC-94F1-B64B001E89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895792322835"/>
          <c:y val="0.116406119807694"/>
          <c:w val="0.52864603838582702"/>
          <c:h val="0.79296900879865795"/>
        </c:manualLayout>
      </c:layout>
      <c:doughnutChart>
        <c:varyColors val="1"/>
        <c:ser>
          <c:idx val="0"/>
          <c:order val="0"/>
          <c:spPr>
            <a:gradFill>
              <a:gsLst>
                <a:gs pos="100000">
                  <a:srgbClr val="2ED1A4"/>
                </a:gs>
                <a:gs pos="57000">
                  <a:srgbClr val="66E6A8"/>
                </a:gs>
                <a:gs pos="0">
                  <a:srgbClr val="A6EDAB"/>
                </a:gs>
              </a:gsLst>
              <a:lin ang="5400000" scaled="1"/>
            </a:gra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gradFill>
                <a:gsLst>
                  <a:gs pos="100000">
                    <a:srgbClr val="2ED1A4"/>
                  </a:gs>
                  <a:gs pos="57000">
                    <a:srgbClr val="66E6A8"/>
                  </a:gs>
                  <a:gs pos="0">
                    <a:srgbClr val="A6EDAB"/>
                  </a:gs>
                </a:gsLst>
                <a:lin ang="5400000" scaled="1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B0-4BCC-94F1-B64B001E8927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rgbClr val="2ED1A4">
                      <a:alpha val="20000"/>
                    </a:srgbClr>
                  </a:gs>
                  <a:gs pos="57000">
                    <a:srgbClr val="66E6A8">
                      <a:alpha val="20000"/>
                    </a:srgbClr>
                  </a:gs>
                  <a:gs pos="0">
                    <a:srgbClr val="A6EDAB">
                      <a:alpha val="20000"/>
                    </a:srgbClr>
                  </a:gs>
                </a:gsLst>
                <a:lin ang="5400000" scaled="1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B0-4BCC-94F1-B64B001E8927}"/>
              </c:ext>
            </c:extLst>
          </c:dPt>
          <c:dLbls>
            <c:dLbl>
              <c:idx val="0"/>
              <c:layout>
                <c:manualLayout>
                  <c:x val="-0.14283233214825711"/>
                  <c:y val="-0.226782649433440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0" b="1" i="0" u="none" strike="noStrike" kern="1200" baseline="0">
                        <a:solidFill>
                          <a:srgbClr val="06BE9A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altLang="ja-JP" sz="3600" dirty="0">
                        <a:solidFill>
                          <a:srgbClr val="06BE9A"/>
                        </a:solidFill>
                      </a:rPr>
                      <a:t>76.1%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1" i="0" u="none" strike="noStrike" kern="1200" baseline="0">
                      <a:solidFill>
                        <a:srgbClr val="06BE9A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8B0-4BCC-94F1-B64B001E89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B0-4BCC-94F1-B64B001E89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0" b="1" i="0" u="none" strike="noStrike" kern="1200" baseline="0">
                    <a:solidFill>
                      <a:srgbClr val="1C99DE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Sheet1!$E$2:$E$3</c:f>
              <c:numCache>
                <c:formatCode>General</c:formatCode>
                <c:ptCount val="2"/>
                <c:pt idx="0">
                  <c:v>76.099999999999994</c:v>
                </c:pt>
                <c:pt idx="1">
                  <c:v>23.9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Sheet1!$D$2:$D$3</c15:sqref>
                        </c15:formulaRef>
                      </c:ext>
                    </c:extLst>
                    <c:strCache>
                      <c:ptCount val="2"/>
                      <c:pt idx="0">
                        <c:v>あり</c:v>
                      </c:pt>
                      <c:pt idx="1">
                        <c:v>なし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Sheet1!$D$3</c15:sqref>
                        </c15:formulaRef>
                      </c:ext>
                    </c:extLst>
                    <c:strCache>
                      <c:ptCount val="1"/>
                      <c:pt idx="0">
                        <c:v>なし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F8B0-4BCC-94F1-B64B001E89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895792322835"/>
          <c:y val="0.116406119807694"/>
          <c:w val="0.52864603838582702"/>
          <c:h val="0.79296900879865795"/>
        </c:manualLayout>
      </c:layout>
      <c:doughnutChart>
        <c:varyColors val="1"/>
        <c:ser>
          <c:idx val="0"/>
          <c:order val="0"/>
          <c:spPr>
            <a:gradFill>
              <a:gsLst>
                <a:gs pos="100000">
                  <a:srgbClr val="2ED1A4"/>
                </a:gs>
                <a:gs pos="57000">
                  <a:srgbClr val="66E6A8"/>
                </a:gs>
                <a:gs pos="0">
                  <a:srgbClr val="A6EDAB"/>
                </a:gs>
              </a:gsLst>
              <a:lin ang="5400000" scaled="1"/>
            </a:gra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gradFill>
                <a:gsLst>
                  <a:gs pos="100000">
                    <a:srgbClr val="2ED1A4"/>
                  </a:gs>
                  <a:gs pos="57000">
                    <a:srgbClr val="66E6A8"/>
                  </a:gs>
                  <a:gs pos="0">
                    <a:srgbClr val="A6EDAB"/>
                  </a:gs>
                </a:gsLst>
                <a:lin ang="5400000" scaled="1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B0-4BCC-94F1-B64B001E8927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rgbClr val="2ED1A4">
                      <a:alpha val="20000"/>
                    </a:srgbClr>
                  </a:gs>
                  <a:gs pos="57000">
                    <a:srgbClr val="66E6A8">
                      <a:alpha val="20000"/>
                    </a:srgbClr>
                  </a:gs>
                  <a:gs pos="0">
                    <a:srgbClr val="A6EDAB">
                      <a:alpha val="20000"/>
                    </a:srgbClr>
                  </a:gs>
                </a:gsLst>
                <a:lin ang="5400000" scaled="1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B0-4BCC-94F1-B64B001E8927}"/>
              </c:ext>
            </c:extLst>
          </c:dPt>
          <c:dLbls>
            <c:dLbl>
              <c:idx val="0"/>
              <c:layout>
                <c:manualLayout>
                  <c:x val="-7.3325860931598333E-2"/>
                  <c:y val="-0.306715091332597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0" b="1" i="0" u="none" strike="noStrike" kern="1200" baseline="0">
                        <a:solidFill>
                          <a:srgbClr val="06BE9A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altLang="ja-JP" sz="3600" dirty="0">
                        <a:solidFill>
                          <a:srgbClr val="06BE9A"/>
                        </a:solidFill>
                      </a:rPr>
                      <a:t>88.8%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1" i="0" u="none" strike="noStrike" kern="1200" baseline="0">
                      <a:solidFill>
                        <a:srgbClr val="06BE9A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8B0-4BCC-94F1-B64B001E89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B0-4BCC-94F1-B64B001E89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0" b="1" i="0" u="none" strike="noStrike" kern="1200" baseline="0">
                    <a:solidFill>
                      <a:srgbClr val="1C99DE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Sheet1!$E$2:$E$3</c:f>
              <c:numCache>
                <c:formatCode>General</c:formatCode>
                <c:ptCount val="2"/>
                <c:pt idx="0">
                  <c:v>88.8</c:v>
                </c:pt>
                <c:pt idx="1">
                  <c:v>11.2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Sheet1!$D$2:$D$3</c15:sqref>
                        </c15:formulaRef>
                      </c:ext>
                    </c:extLst>
                    <c:strCache>
                      <c:ptCount val="2"/>
                      <c:pt idx="0">
                        <c:v>あり</c:v>
                      </c:pt>
                      <c:pt idx="1">
                        <c:v>なし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Sheet1!$D$3</c15:sqref>
                        </c15:formulaRef>
                      </c:ext>
                    </c:extLst>
                    <c:strCache>
                      <c:ptCount val="1"/>
                      <c:pt idx="0">
                        <c:v>なし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F8B0-4BCC-94F1-B64B001E89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895792322835"/>
          <c:y val="0.116406119807694"/>
          <c:w val="0.52864603838582702"/>
          <c:h val="0.79296900879865795"/>
        </c:manualLayout>
      </c:layout>
      <c:doughnutChart>
        <c:varyColors val="1"/>
        <c:ser>
          <c:idx val="0"/>
          <c:order val="0"/>
          <c:spPr>
            <a:gradFill>
              <a:gsLst>
                <a:gs pos="100000">
                  <a:srgbClr val="2ED1A4"/>
                </a:gs>
                <a:gs pos="57000">
                  <a:srgbClr val="66E6A8"/>
                </a:gs>
                <a:gs pos="0">
                  <a:srgbClr val="A6EDAB"/>
                </a:gs>
              </a:gsLst>
              <a:lin ang="5400000" scaled="1"/>
            </a:gra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gradFill>
                <a:gsLst>
                  <a:gs pos="100000">
                    <a:srgbClr val="2ED1A4"/>
                  </a:gs>
                  <a:gs pos="57000">
                    <a:srgbClr val="66E6A8"/>
                  </a:gs>
                  <a:gs pos="0">
                    <a:srgbClr val="A6EDAB"/>
                  </a:gs>
                </a:gsLst>
                <a:lin ang="5400000" scaled="1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B0-4BCC-94F1-B64B001E8927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rgbClr val="2ED1A4">
                      <a:alpha val="20000"/>
                    </a:srgbClr>
                  </a:gs>
                  <a:gs pos="57000">
                    <a:srgbClr val="66E6A8">
                      <a:alpha val="20000"/>
                    </a:srgbClr>
                  </a:gs>
                  <a:gs pos="0">
                    <a:srgbClr val="A6EDAB">
                      <a:alpha val="20000"/>
                    </a:srgbClr>
                  </a:gs>
                </a:gsLst>
                <a:lin ang="5400000" scaled="1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B0-4BCC-94F1-B64B001E8927}"/>
              </c:ext>
            </c:extLst>
          </c:dPt>
          <c:dLbls>
            <c:dLbl>
              <c:idx val="0"/>
              <c:layout>
                <c:manualLayout>
                  <c:x val="-0.21002192099102737"/>
                  <c:y val="-4.361941540132051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0" b="1" i="0" u="none" strike="noStrike" kern="1200" baseline="0">
                        <a:solidFill>
                          <a:srgbClr val="06BE9A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altLang="ja-JP" sz="3600" dirty="0">
                        <a:solidFill>
                          <a:srgbClr val="06BE9A"/>
                        </a:solidFill>
                      </a:rPr>
                      <a:t>50.0%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1" i="0" u="none" strike="noStrike" kern="1200" baseline="0">
                      <a:solidFill>
                        <a:srgbClr val="06BE9A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8B0-4BCC-94F1-B64B001E89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B0-4BCC-94F1-B64B001E89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0" b="1" i="0" u="none" strike="noStrike" kern="1200" baseline="0">
                    <a:solidFill>
                      <a:srgbClr val="1C99DE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Sheet1!$E$2:$E$3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Sheet1!$D$2:$D$3</c15:sqref>
                        </c15:formulaRef>
                      </c:ext>
                    </c:extLst>
                    <c:strCache>
                      <c:ptCount val="2"/>
                      <c:pt idx="0">
                        <c:v>あり</c:v>
                      </c:pt>
                      <c:pt idx="1">
                        <c:v>なし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Sheet1!$D$3</c15:sqref>
                        </c15:formulaRef>
                      </c:ext>
                    </c:extLst>
                    <c:strCache>
                      <c:ptCount val="1"/>
                      <c:pt idx="0">
                        <c:v>なし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F8B0-4BCC-94F1-B64B001E89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895792322835"/>
          <c:y val="0.116406119807694"/>
          <c:w val="0.52864603838582702"/>
          <c:h val="0.79296900879865795"/>
        </c:manualLayout>
      </c:layout>
      <c:doughnutChart>
        <c:varyColors val="1"/>
        <c:ser>
          <c:idx val="0"/>
          <c:order val="0"/>
          <c:spPr>
            <a:gradFill>
              <a:gsLst>
                <a:gs pos="100000">
                  <a:srgbClr val="2ED1A4"/>
                </a:gs>
                <a:gs pos="57000">
                  <a:srgbClr val="66E6A8"/>
                </a:gs>
                <a:gs pos="0">
                  <a:srgbClr val="A6EDAB"/>
                </a:gs>
              </a:gsLst>
              <a:lin ang="5400000" scaled="1"/>
            </a:gra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gradFill>
                <a:gsLst>
                  <a:gs pos="100000">
                    <a:srgbClr val="2ED1A4"/>
                  </a:gs>
                  <a:gs pos="57000">
                    <a:srgbClr val="66E6A8"/>
                  </a:gs>
                  <a:gs pos="0">
                    <a:srgbClr val="A6EDAB"/>
                  </a:gs>
                </a:gsLst>
                <a:lin ang="5400000" scaled="1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B0-4BCC-94F1-B64B001E8927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rgbClr val="2ED1A4">
                      <a:alpha val="20000"/>
                    </a:srgbClr>
                  </a:gs>
                  <a:gs pos="57000">
                    <a:srgbClr val="66E6A8">
                      <a:alpha val="20000"/>
                    </a:srgbClr>
                  </a:gs>
                  <a:gs pos="0">
                    <a:srgbClr val="A6EDAB">
                      <a:alpha val="20000"/>
                    </a:srgbClr>
                  </a:gs>
                </a:gsLst>
                <a:lin ang="5400000" scaled="1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B0-4BCC-94F1-B64B001E8927}"/>
              </c:ext>
            </c:extLst>
          </c:dPt>
          <c:dLbls>
            <c:dLbl>
              <c:idx val="0"/>
              <c:layout>
                <c:manualLayout>
                  <c:x val="-5.015703719271207E-2"/>
                  <c:y val="-0.317141062015096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0" b="1" i="0" u="none" strike="noStrike" kern="1200" baseline="0">
                        <a:solidFill>
                          <a:srgbClr val="06BE9A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altLang="ja-JP" sz="3600" dirty="0">
                        <a:solidFill>
                          <a:srgbClr val="06BE9A"/>
                        </a:solidFill>
                      </a:rPr>
                      <a:t>92.3%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1" i="0" u="none" strike="noStrike" kern="1200" baseline="0">
                      <a:solidFill>
                        <a:srgbClr val="06BE9A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8B0-4BCC-94F1-B64B001E89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B0-4BCC-94F1-B64B001E89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0" b="1" i="0" u="none" strike="noStrike" kern="1200" baseline="0">
                    <a:solidFill>
                      <a:srgbClr val="1C99DE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Sheet1!$E$2:$E$3</c:f>
              <c:numCache>
                <c:formatCode>General</c:formatCode>
                <c:ptCount val="2"/>
                <c:pt idx="0">
                  <c:v>92.3</c:v>
                </c:pt>
                <c:pt idx="1">
                  <c:v>7.7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Sheet1!$D$2:$D$3</c15:sqref>
                        </c15:formulaRef>
                      </c:ext>
                    </c:extLst>
                    <c:strCache>
                      <c:ptCount val="2"/>
                      <c:pt idx="0">
                        <c:v>あり</c:v>
                      </c:pt>
                      <c:pt idx="1">
                        <c:v>なし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Sheet1!$D$3</c15:sqref>
                        </c15:formulaRef>
                      </c:ext>
                    </c:extLst>
                    <c:strCache>
                      <c:ptCount val="1"/>
                      <c:pt idx="0">
                        <c:v>なし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F8B0-4BCC-94F1-B64B001E89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895792322835"/>
          <c:y val="0.116406119807694"/>
          <c:w val="0.52864603838582702"/>
          <c:h val="0.79296900879865795"/>
        </c:manualLayout>
      </c:layout>
      <c:doughnutChart>
        <c:varyColors val="1"/>
        <c:ser>
          <c:idx val="0"/>
          <c:order val="0"/>
          <c:spPr>
            <a:gradFill>
              <a:gsLst>
                <a:gs pos="100000">
                  <a:srgbClr val="2ED1A4"/>
                </a:gs>
                <a:gs pos="57000">
                  <a:srgbClr val="66E6A8"/>
                </a:gs>
                <a:gs pos="0">
                  <a:srgbClr val="A6EDAB"/>
                </a:gs>
              </a:gsLst>
              <a:lin ang="5400000" scaled="1"/>
            </a:gra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gradFill>
                <a:gsLst>
                  <a:gs pos="100000">
                    <a:srgbClr val="2ED1A4"/>
                  </a:gs>
                  <a:gs pos="57000">
                    <a:srgbClr val="66E6A8"/>
                  </a:gs>
                  <a:gs pos="0">
                    <a:srgbClr val="A6EDAB"/>
                  </a:gs>
                </a:gsLst>
                <a:lin ang="5400000" scaled="1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B0-4BCC-94F1-B64B001E8927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rgbClr val="2ED1A4">
                      <a:alpha val="20000"/>
                    </a:srgbClr>
                  </a:gs>
                  <a:gs pos="57000">
                    <a:srgbClr val="66E6A8">
                      <a:alpha val="20000"/>
                    </a:srgbClr>
                  </a:gs>
                  <a:gs pos="0">
                    <a:srgbClr val="A6EDAB">
                      <a:alpha val="20000"/>
                    </a:srgbClr>
                  </a:gs>
                </a:gsLst>
                <a:lin ang="5400000" scaled="1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B0-4BCC-94F1-B64B001E8927}"/>
              </c:ext>
            </c:extLst>
          </c:dPt>
          <c:dLbls>
            <c:dLbl>
              <c:idx val="0"/>
              <c:layout>
                <c:manualLayout>
                  <c:x val="-0.21002192099102737"/>
                  <c:y val="-1.47879122226308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0" b="1" i="0" u="none" strike="noStrike" kern="1200" baseline="0">
                        <a:solidFill>
                          <a:srgbClr val="06BE9A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altLang="ja-JP" sz="3600" dirty="0">
                        <a:solidFill>
                          <a:srgbClr val="06BE9A"/>
                        </a:solidFill>
                      </a:rPr>
                      <a:t>50.0%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1" i="0" u="none" strike="noStrike" kern="1200" baseline="0">
                      <a:solidFill>
                        <a:srgbClr val="06BE9A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8B0-4BCC-94F1-B64B001E89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B0-4BCC-94F1-B64B001E89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0" b="1" i="0" u="none" strike="noStrike" kern="1200" baseline="0">
                    <a:solidFill>
                      <a:srgbClr val="1C99DE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Sheet1!$E$2:$E$3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Sheet1!$D$2:$D$3</c15:sqref>
                        </c15:formulaRef>
                      </c:ext>
                    </c:extLst>
                    <c:strCache>
                      <c:ptCount val="2"/>
                      <c:pt idx="0">
                        <c:v>あり</c:v>
                      </c:pt>
                      <c:pt idx="1">
                        <c:v>なし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Sheet1!$D$3</c15:sqref>
                        </c15:formulaRef>
                      </c:ext>
                    </c:extLst>
                    <c:strCache>
                      <c:ptCount val="1"/>
                      <c:pt idx="0">
                        <c:v>なし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F8B0-4BCC-94F1-B64B001E89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895792322835"/>
          <c:y val="0.116406119807694"/>
          <c:w val="0.52864603838582702"/>
          <c:h val="0.79296900879865795"/>
        </c:manualLayout>
      </c:layout>
      <c:doughnutChart>
        <c:varyColors val="1"/>
        <c:ser>
          <c:idx val="0"/>
          <c:order val="0"/>
          <c:spPr>
            <a:gradFill>
              <a:gsLst>
                <a:gs pos="100000">
                  <a:srgbClr val="2ED1A4"/>
                </a:gs>
                <a:gs pos="57000">
                  <a:srgbClr val="66E6A8"/>
                </a:gs>
                <a:gs pos="0">
                  <a:srgbClr val="A6EDAB"/>
                </a:gs>
              </a:gsLst>
              <a:lin ang="5400000" scaled="1"/>
            </a:gra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gradFill>
                <a:gsLst>
                  <a:gs pos="100000">
                    <a:srgbClr val="2ED1A4"/>
                  </a:gs>
                  <a:gs pos="57000">
                    <a:srgbClr val="66E6A8"/>
                  </a:gs>
                  <a:gs pos="0">
                    <a:srgbClr val="A6EDAB"/>
                  </a:gs>
                </a:gsLst>
                <a:lin ang="5400000" scaled="1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B0-4BCC-94F1-B64B001E8927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rgbClr val="2ED1A4">
                      <a:alpha val="20000"/>
                    </a:srgbClr>
                  </a:gs>
                  <a:gs pos="57000">
                    <a:srgbClr val="66E6A8">
                      <a:alpha val="20000"/>
                    </a:srgbClr>
                  </a:gs>
                  <a:gs pos="0">
                    <a:srgbClr val="A6EDAB">
                      <a:alpha val="20000"/>
                    </a:srgbClr>
                  </a:gs>
                </a:gsLst>
                <a:lin ang="5400000" scaled="1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B0-4BCC-94F1-B64B001E8927}"/>
              </c:ext>
            </c:extLst>
          </c:dPt>
          <c:dLbls>
            <c:dLbl>
              <c:idx val="0"/>
              <c:layout>
                <c:manualLayout>
                  <c:x val="-0.18453621487825239"/>
                  <c:y val="-0.167702148899280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0" b="1" i="0" u="none" strike="noStrike" kern="1200" baseline="0">
                        <a:solidFill>
                          <a:srgbClr val="06BE9A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altLang="ja-JP" sz="3600" dirty="0">
                        <a:solidFill>
                          <a:srgbClr val="06BE9A"/>
                        </a:solidFill>
                      </a:rPr>
                      <a:t>66.6%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1" i="0" u="none" strike="noStrike" kern="1200" baseline="0">
                      <a:solidFill>
                        <a:srgbClr val="06BE9A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8B0-4BCC-94F1-B64B001E89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B0-4BCC-94F1-B64B001E89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0" b="1" i="0" u="none" strike="noStrike" kern="1200" baseline="0">
                    <a:solidFill>
                      <a:srgbClr val="1C99DE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Sheet1!$E$2:$E$3</c:f>
              <c:numCache>
                <c:formatCode>General</c:formatCode>
                <c:ptCount val="2"/>
                <c:pt idx="0">
                  <c:v>66.599999999999994</c:v>
                </c:pt>
                <c:pt idx="1">
                  <c:v>33.4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Sheet1!$D$2:$D$3</c15:sqref>
                        </c15:formulaRef>
                      </c:ext>
                    </c:extLst>
                    <c:strCache>
                      <c:ptCount val="2"/>
                      <c:pt idx="0">
                        <c:v>あり</c:v>
                      </c:pt>
                      <c:pt idx="1">
                        <c:v>なし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Sheet1!$D$3</c15:sqref>
                        </c15:formulaRef>
                      </c:ext>
                    </c:extLst>
                    <c:strCache>
                      <c:ptCount val="1"/>
                      <c:pt idx="0">
                        <c:v>なし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F8B0-4BCC-94F1-B64B001E89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895792322835"/>
          <c:y val="0.116406119807694"/>
          <c:w val="0.52864603838582702"/>
          <c:h val="0.79296900879865795"/>
        </c:manualLayout>
      </c:layout>
      <c:doughnutChart>
        <c:varyColors val="1"/>
        <c:ser>
          <c:idx val="0"/>
          <c:order val="0"/>
          <c:spPr>
            <a:gradFill>
              <a:gsLst>
                <a:gs pos="100000">
                  <a:srgbClr val="2ED1A4"/>
                </a:gs>
                <a:gs pos="57000">
                  <a:srgbClr val="66E6A8"/>
                </a:gs>
                <a:gs pos="0">
                  <a:srgbClr val="A6EDAB"/>
                </a:gs>
              </a:gsLst>
              <a:lin ang="5400000" scaled="1"/>
            </a:gra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gradFill>
                <a:gsLst>
                  <a:gs pos="100000">
                    <a:srgbClr val="2ED1A4"/>
                  </a:gs>
                  <a:gs pos="57000">
                    <a:srgbClr val="66E6A8"/>
                  </a:gs>
                  <a:gs pos="0">
                    <a:srgbClr val="A6EDAB"/>
                  </a:gs>
                </a:gsLst>
                <a:lin ang="5400000" scaled="1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B0-4BCC-94F1-B64B001E8927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rgbClr val="2ED1A4">
                      <a:alpha val="20000"/>
                    </a:srgbClr>
                  </a:gs>
                  <a:gs pos="57000">
                    <a:srgbClr val="66E6A8">
                      <a:alpha val="20000"/>
                    </a:srgbClr>
                  </a:gs>
                  <a:gs pos="0">
                    <a:srgbClr val="A6EDAB">
                      <a:alpha val="20000"/>
                    </a:srgbClr>
                  </a:gs>
                </a:gsLst>
                <a:lin ang="5400000" scaled="1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B0-4BCC-94F1-B64B001E8927}"/>
              </c:ext>
            </c:extLst>
          </c:dPt>
          <c:dLbls>
            <c:dLbl>
              <c:idx val="0"/>
              <c:layout>
                <c:manualLayout>
                  <c:x val="-0.1242972731571482"/>
                  <c:y val="-0.265011208602602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0" b="1" i="0" u="none" strike="noStrike" kern="1200" baseline="0">
                        <a:solidFill>
                          <a:srgbClr val="06BE9A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altLang="ja-JP" sz="3600" dirty="0">
                        <a:solidFill>
                          <a:srgbClr val="06BE9A"/>
                        </a:solidFill>
                      </a:rPr>
                      <a:t>80.0%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1" i="0" u="none" strike="noStrike" kern="1200" baseline="0">
                      <a:solidFill>
                        <a:srgbClr val="06BE9A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8B0-4BCC-94F1-B64B001E89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B0-4BCC-94F1-B64B001E89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0" b="1" i="0" u="none" strike="noStrike" kern="1200" baseline="0">
                    <a:solidFill>
                      <a:srgbClr val="1C99DE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Sheet1!$E$2:$E$3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Sheet1!$D$2:$D$3</c15:sqref>
                        </c15:formulaRef>
                      </c:ext>
                    </c:extLst>
                    <c:strCache>
                      <c:ptCount val="2"/>
                      <c:pt idx="0">
                        <c:v>あり</c:v>
                      </c:pt>
                      <c:pt idx="1">
                        <c:v>なし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Sheet1!$D$3</c15:sqref>
                        </c15:formulaRef>
                      </c:ext>
                    </c:extLst>
                    <c:strCache>
                      <c:ptCount val="1"/>
                      <c:pt idx="0">
                        <c:v>なし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F8B0-4BCC-94F1-B64B001E89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895792322835"/>
          <c:y val="0.116406119807694"/>
          <c:w val="0.52864603838582702"/>
          <c:h val="0.79296900879865795"/>
        </c:manualLayout>
      </c:layout>
      <c:doughnutChart>
        <c:varyColors val="1"/>
        <c:ser>
          <c:idx val="0"/>
          <c:order val="0"/>
          <c:spPr>
            <a:gradFill>
              <a:gsLst>
                <a:gs pos="100000">
                  <a:srgbClr val="2ED1A4"/>
                </a:gs>
                <a:gs pos="57000">
                  <a:srgbClr val="66E6A8"/>
                </a:gs>
                <a:gs pos="0">
                  <a:srgbClr val="A6EDAB"/>
                </a:gs>
              </a:gsLst>
              <a:lin ang="5400000" scaled="1"/>
            </a:gra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gradFill>
                <a:gsLst>
                  <a:gs pos="100000">
                    <a:srgbClr val="2ED1A4"/>
                  </a:gs>
                  <a:gs pos="57000">
                    <a:srgbClr val="66E6A8"/>
                  </a:gs>
                  <a:gs pos="0">
                    <a:srgbClr val="A6EDAB"/>
                  </a:gs>
                </a:gsLst>
                <a:lin ang="5400000" scaled="1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B0-4BCC-94F1-B64B001E8927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rgbClr val="2ED1A4">
                      <a:alpha val="20000"/>
                    </a:srgbClr>
                  </a:gs>
                  <a:gs pos="57000">
                    <a:srgbClr val="66E6A8">
                      <a:alpha val="20000"/>
                    </a:srgbClr>
                  </a:gs>
                  <a:gs pos="0">
                    <a:srgbClr val="A6EDAB">
                      <a:alpha val="20000"/>
                    </a:srgbClr>
                  </a:gs>
                </a:gsLst>
                <a:lin ang="5400000" scaled="1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B0-4BCC-94F1-B64B001E8927}"/>
              </c:ext>
            </c:extLst>
          </c:dPt>
          <c:dLbls>
            <c:dLbl>
              <c:idx val="0"/>
              <c:layout>
                <c:manualLayout>
                  <c:x val="-0.13588168502659123"/>
                  <c:y val="-0.254585237920103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0" b="1" i="0" u="none" strike="noStrike" kern="1200" baseline="0">
                        <a:solidFill>
                          <a:srgbClr val="06BE9A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altLang="ja-JP" sz="3600" dirty="0">
                        <a:solidFill>
                          <a:srgbClr val="06BE9A"/>
                        </a:solidFill>
                      </a:rPr>
                      <a:t>77.4%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1" i="0" u="none" strike="noStrike" kern="1200" baseline="0">
                      <a:solidFill>
                        <a:srgbClr val="06BE9A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8B0-4BCC-94F1-B64B001E89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B0-4BCC-94F1-B64B001E89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0" b="1" i="0" u="none" strike="noStrike" kern="1200" baseline="0">
                    <a:solidFill>
                      <a:srgbClr val="1C99DE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Sheet1!$E$2:$E$3</c:f>
              <c:numCache>
                <c:formatCode>General</c:formatCode>
                <c:ptCount val="2"/>
                <c:pt idx="0">
                  <c:v>77.400000000000006</c:v>
                </c:pt>
                <c:pt idx="1">
                  <c:v>22.6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Sheet1!$D$2:$D$3</c15:sqref>
                        </c15:formulaRef>
                      </c:ext>
                    </c:extLst>
                    <c:strCache>
                      <c:ptCount val="2"/>
                      <c:pt idx="0">
                        <c:v>あり</c:v>
                      </c:pt>
                      <c:pt idx="1">
                        <c:v>なし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Sheet1!$D$3</c15:sqref>
                        </c15:formulaRef>
                      </c:ext>
                    </c:extLst>
                    <c:strCache>
                      <c:ptCount val="1"/>
                      <c:pt idx="0">
                        <c:v>なし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F8B0-4BCC-94F1-B64B001E89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DE34B224-69A4-464F-B7D0-816C2F359A8E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81487807-C35C-4E51-A345-4AD65B9BE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50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altLang="ja-JP" smtClean="0"/>
              <a:pPr/>
              <a:t>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301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87807-C35C-4E51-A345-4AD65B9BEEC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95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87807-C35C-4E51-A345-4AD65B9BEEC0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83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FE2FC7-EEBC-4676-8ABC-EB29A8050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C29172D-2846-4B84-8E5D-D8E649511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18489-C5CE-4F5F-A070-E0D74F8D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3D8F53-4706-4886-B9BA-64537736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D31200-6DC2-49E2-84DB-9BE5C905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45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974781-55FF-48AF-A4CE-5A8D1E99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2F24041-A9A9-4CB5-A2CD-576C0B79C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CBD161-CB69-41BB-855C-C9968D99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B36ECB-CFD5-44A4-ACEF-0AB4D270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F95415-D162-4052-804E-7D2EB082C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64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9F6579A-4234-48B6-8F26-8565CD43A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B0D177-6EB8-4915-B2EC-2C0996542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91471F-11F0-4D92-B278-EA70966B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1B00E8-4148-4DC5-B4F8-66091BF4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39B13A-5936-4A3F-AADB-A2C1EBAC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681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rgbClr val="326DCE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17117" y="116633"/>
            <a:ext cx="2974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defRPr>
            </a:lvl1pPr>
          </a:lstStyle>
          <a:p>
            <a:fld id="{4A2CECE7-8305-4490-9F97-328A4A3B3F9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0991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6" name="サブタイトル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25" name="図プレースホルダー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422958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D8A8BC-5CDD-4D54-84E6-761CEB7E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54E0E5-94AF-464C-A873-CADFB104E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AED717-2FA0-411E-82DF-810195AA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420780-F4F1-4F5B-9C99-EF4DC4B0F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285FA7-77D9-4A21-B40C-AE597A21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57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9E6419-F2B2-492A-B14F-9FECBF8E7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9A7CFC-C80F-458A-B406-E4A69DA5A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EFEB17-355F-4D11-BF6A-96429D71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0BE885-8C7B-41DA-B3D4-F89E7A730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E142CA-1303-4E02-916F-DC4F083B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02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CD317-7CB1-46CB-8A2C-514C0D7F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1C3ACB-E0AC-4FC5-B98A-956A247E0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0EBB31A-28B0-4C52-800D-6F8428541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735069-FD91-48EC-B0B2-E0531397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0AC212-FD6A-4703-B6E9-40EEC34D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51172E-364F-4531-94C8-D6F74A33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99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89972F-0135-4E86-981D-5BDDCC1B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234502-C226-43E6-A997-DE293FEF6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D44AA81-F3E3-4B4A-BE2E-669903E3D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057599D-E89D-4EC3-8D6A-BBB83F1BE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C85C20-AEBB-4CFC-80F5-BA4FC6E01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2F3482-20CB-46A5-B8F4-31F221E1D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EA1A6A9-4F5A-40F5-AB5D-83441417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952F43F-08B0-48A0-A54C-E1A1825E3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5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DD2947-8703-4961-9435-A339EA64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998AF21-7A30-4F67-BFD8-0E3CD6A3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A7FCFD7-6D7F-466C-9229-FDA550FB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6627BEC-D4BC-49CD-965D-43ACC04A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18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15392B6-94D7-4C89-ADCF-70ACFF51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95F7CF7-68A1-4E65-90D9-31DEE598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E4A465-832A-41B9-B64C-7DA9EF8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3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5963AC-4158-4EFF-8ABE-5E8FE1889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7352C0-C83F-4A2D-8F0F-180ECF47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7D399B-6D0A-4914-9F6F-FBA83AE89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6B2DD2-41D4-4DBA-90DC-E6E346B6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CA1932-FEE1-426D-A989-3916D1B0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0635E6-47F0-46A8-8C4D-FB98C9FA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2F1A63-FA8C-4A47-9C1E-C5490C94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25E168E-F084-494E-8169-271EEED88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2A0560-3626-40B0-9C36-02CA1EB92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C7B08E-02BE-4D6E-9778-505F23E5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073F78-7BBD-4315-B5A4-2D64F7275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92BE16-2A1A-4474-9EFA-968DEA29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55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BE80C78-4096-42EB-B28D-8E2AD6F6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742BDA-26B3-4C55-99FD-71C670A16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2AB119-3422-4E97-9D99-FCD753255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6FC55-46A1-416C-9F0D-E62E414E52F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187690-3863-46B6-A730-2331BCE60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673540-02D2-4C2B-B6CB-0F217F782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68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359453A-78E9-42AE-AE23-C9D218CBC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134237"/>
          </a:xfrm>
        </p:spPr>
        <p:txBody>
          <a:bodyPr rtlCol="0">
            <a:normAutofit fontScale="90000"/>
          </a:bodyPr>
          <a:lstStyle/>
          <a:p>
            <a:pPr rtl="0"/>
            <a:r>
              <a:rPr lang="ja-JP" altLang="en-US" sz="4000" b="1" dirty="0">
                <a:latin typeface="+mn-ea"/>
                <a:ea typeface="+mn-ea"/>
              </a:rPr>
              <a:t>第１回　金沢市立病院経営強化プラン検討委員会</a:t>
            </a:r>
          </a:p>
        </p:txBody>
      </p:sp>
      <p:sp>
        <p:nvSpPr>
          <p:cNvPr id="5" name="サブタイトル 4">
            <a:extLst>
              <a:ext uri="{FF2B5EF4-FFF2-40B4-BE49-F238E27FC236}">
                <a16:creationId xmlns:a16="http://schemas.microsoft.com/office/drawing/2014/main" id="{639AF166-E191-409C-98AE-C2A47C576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6800" y="2486858"/>
            <a:ext cx="3026664" cy="468233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2400" dirty="0">
                <a:latin typeface="Matura MT Script Capitals" panose="03020802060602070202" pitchFamily="66" charset="0"/>
              </a:rPr>
              <a:t>　令和５年５月</a:t>
            </a:r>
            <a:r>
              <a:rPr lang="en-US" altLang="ja-JP" sz="2400" dirty="0"/>
              <a:t>16</a:t>
            </a:r>
            <a:r>
              <a:rPr lang="ja-JP" altLang="en-US" sz="2400" dirty="0">
                <a:latin typeface="Matura MT Script Capitals" panose="03020802060602070202" pitchFamily="66" charset="0"/>
              </a:rPr>
              <a:t>日</a:t>
            </a:r>
          </a:p>
          <a:p>
            <a:pPr rtl="0"/>
            <a:endParaRPr lang="ja-JP" altLang="en-US" sz="2400" dirty="0">
              <a:latin typeface="Matura MT Script Capitals" panose="03020802060602070202" pitchFamily="66" charset="0"/>
            </a:endParaRPr>
          </a:p>
        </p:txBody>
      </p:sp>
      <p:pic>
        <p:nvPicPr>
          <p:cNvPr id="8" name="図プレースホルダー 7" descr="聴診器付き医療機器">
            <a:extLst>
              <a:ext uri="{FF2B5EF4-FFF2-40B4-BE49-F238E27FC236}">
                <a16:creationId xmlns:a16="http://schemas.microsoft.com/office/drawing/2014/main" id="{D9011B7D-CD6B-49C3-8163-9672E7B5EB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56" y="3081528"/>
            <a:ext cx="11265408" cy="3310128"/>
          </a:xfr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82418F1-2C51-4E32-8446-E76193FE3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プレースホルダー 6" descr="聴診器 ">
            <a:extLst>
              <a:ext uri="{FF2B5EF4-FFF2-40B4-BE49-F238E27FC236}">
                <a16:creationId xmlns:a16="http://schemas.microsoft.com/office/drawing/2014/main" id="{F8672959-9B8B-4008-8A93-003CB80FC3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/>
          <a:stretch/>
        </p:blipFill>
        <p:spPr>
          <a:xfrm>
            <a:off x="8884304" y="0"/>
            <a:ext cx="3363451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effectLst>
            <a:glow>
              <a:schemeClr val="accent1">
                <a:alpha val="39000"/>
              </a:schemeClr>
            </a:glow>
            <a:softEdge rad="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１ー１　総務省 経営強化ガイドラインの内容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779DB-3E3C-4A9E-836F-E113553200DA}"/>
              </a:ext>
            </a:extLst>
          </p:cNvPr>
          <p:cNvSpPr txBox="1"/>
          <p:nvPr/>
        </p:nvSpPr>
        <p:spPr>
          <a:xfrm>
            <a:off x="514667" y="1694057"/>
            <a:ext cx="117330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（１）経営強化ガイドライン発出の経緯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（２）公立病院における経営強化の必要性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（３）新プランの策定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（４）新プランに備えるべき事項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3183B3A-5DB4-4C5A-BEA8-4DD5C41F086A}"/>
              </a:ext>
            </a:extLst>
          </p:cNvPr>
          <p:cNvSpPr txBox="1"/>
          <p:nvPr/>
        </p:nvSpPr>
        <p:spPr>
          <a:xfrm>
            <a:off x="514667" y="1700828"/>
            <a:ext cx="117330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（１）経営強化ガイドライン発出の経緯</a:t>
            </a:r>
            <a:endParaRPr kumimoji="1" lang="en-US" altLang="ja-JP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（２）公立病院における経営強化の必要性</a:t>
            </a:r>
            <a:endParaRPr kumimoji="1" lang="en-US" altLang="ja-JP" sz="300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３）新プランの策定</a:t>
            </a:r>
            <a:endParaRPr kumimoji="1" lang="en-US" altLang="ja-JP" sz="30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（４）新プランに備えるべき事項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9E7D9F8-5F9A-4768-ADBC-8239457DC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１ー１　総務省 経営強化ガイドラインの内容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CDE817-FBA9-4208-B633-F0A93A5F276A}"/>
              </a:ext>
            </a:extLst>
          </p:cNvPr>
          <p:cNvSpPr txBox="1"/>
          <p:nvPr/>
        </p:nvSpPr>
        <p:spPr>
          <a:xfrm>
            <a:off x="561653" y="2601777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【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期　間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】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策定年度（またはその翌年度）～令和９年度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DFC1D4-A3CC-4344-A9A4-1EA0BB78FFC7}"/>
              </a:ext>
            </a:extLst>
          </p:cNvPr>
          <p:cNvSpPr txBox="1"/>
          <p:nvPr/>
        </p:nvSpPr>
        <p:spPr>
          <a:xfrm>
            <a:off x="213310" y="1176191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３）新プランの策定</a:t>
            </a:r>
            <a:endParaRPr kumimoji="1" lang="en-US" altLang="ja-JP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5CE1084-2B16-414D-8146-12B4255019FD}"/>
              </a:ext>
            </a:extLst>
          </p:cNvPr>
          <p:cNvSpPr txBox="1"/>
          <p:nvPr/>
        </p:nvSpPr>
        <p:spPr>
          <a:xfrm>
            <a:off x="561653" y="4233208"/>
            <a:ext cx="11630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【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内　容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】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・医師の働き方改革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0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　　　　　・感染拡大時に備えた取組</a:t>
            </a:r>
            <a:endParaRPr lang="en-US" altLang="ja-JP" sz="30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　　　　</a:t>
            </a:r>
            <a:r>
              <a:rPr kumimoji="1" lang="ja-JP" altLang="en-US" sz="3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・経営の効率化</a:t>
            </a:r>
            <a:r>
              <a:rPr lang="ja-JP" altLang="en-US" sz="30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　　　　　</a:t>
            </a:r>
            <a:r>
              <a:rPr lang="ja-JP" altLang="en-US" sz="3000" u="none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など、計６項目</a:t>
            </a:r>
            <a:endParaRPr kumimoji="1" lang="en-US" altLang="ja-JP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04E3280-EDF2-451E-8E40-E551C621F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1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プレースホルダー 6" descr="聴診器 ">
            <a:extLst>
              <a:ext uri="{FF2B5EF4-FFF2-40B4-BE49-F238E27FC236}">
                <a16:creationId xmlns:a16="http://schemas.microsoft.com/office/drawing/2014/main" id="{F8672959-9B8B-4008-8A93-003CB80FC3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/>
          <a:stretch/>
        </p:blipFill>
        <p:spPr>
          <a:xfrm>
            <a:off x="8884304" y="0"/>
            <a:ext cx="3363451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effectLst>
            <a:glow>
              <a:schemeClr val="accent1">
                <a:alpha val="39000"/>
              </a:schemeClr>
            </a:glow>
            <a:softEdge rad="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１ー１　総務省 経営強化ガイドラインの内容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779DB-3E3C-4A9E-836F-E113553200DA}"/>
              </a:ext>
            </a:extLst>
          </p:cNvPr>
          <p:cNvSpPr txBox="1"/>
          <p:nvPr/>
        </p:nvSpPr>
        <p:spPr>
          <a:xfrm>
            <a:off x="514667" y="1694057"/>
            <a:ext cx="117330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（１）経営強化ガイドライン発出の経緯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（２）公立病院における経営強化の必要性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（３）新プランの策定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（４）新プランに備えるべき事項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3183B3A-5DB4-4C5A-BEA8-4DD5C41F086A}"/>
              </a:ext>
            </a:extLst>
          </p:cNvPr>
          <p:cNvSpPr txBox="1"/>
          <p:nvPr/>
        </p:nvSpPr>
        <p:spPr>
          <a:xfrm>
            <a:off x="514667" y="1700828"/>
            <a:ext cx="117330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（１）経営強化ガイドライン発出の経緯</a:t>
            </a:r>
            <a:endParaRPr kumimoji="1" lang="en-US" altLang="ja-JP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（２）公立病院における経営強化の必要性</a:t>
            </a:r>
            <a:endParaRPr kumimoji="1" lang="en-US" altLang="ja-JP" sz="300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（３）新プランの策定</a:t>
            </a:r>
            <a:endParaRPr kumimoji="1" lang="en-US" altLang="ja-JP" sz="300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４）新プランに備えるべき事項</a:t>
            </a:r>
            <a:endParaRPr kumimoji="1" lang="en-US" altLang="ja-JP" sz="30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850C37B-7B31-4563-865D-4BB7691BB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１ー１　総務省 経営強化ガイドラインの内容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F1DA2B1-0C6E-49A8-AA25-A6F55CD48520}"/>
              </a:ext>
            </a:extLst>
          </p:cNvPr>
          <p:cNvSpPr txBox="1"/>
          <p:nvPr/>
        </p:nvSpPr>
        <p:spPr>
          <a:xfrm>
            <a:off x="697214" y="2259363"/>
            <a:ext cx="1174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総務省が最低限備えるべき事項を設定</a:t>
            </a:r>
            <a:r>
              <a:rPr lang="ja-JP" altLang="en-US" sz="28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　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DFC1D4-A3CC-4344-A9A4-1EA0BB78FFC7}"/>
              </a:ext>
            </a:extLst>
          </p:cNvPr>
          <p:cNvSpPr txBox="1"/>
          <p:nvPr/>
        </p:nvSpPr>
        <p:spPr>
          <a:xfrm>
            <a:off x="213310" y="1176191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４）新プランに備えるべき事項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E9303F-E6BB-4D13-8A86-AA4F63D94D87}"/>
              </a:ext>
            </a:extLst>
          </p:cNvPr>
          <p:cNvSpPr txBox="1"/>
          <p:nvPr/>
        </p:nvSpPr>
        <p:spPr>
          <a:xfrm>
            <a:off x="1338148" y="2991335"/>
            <a:ext cx="1065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①地域における役割・機能の最適化と連携の強化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D7BE5A3-772D-42E4-B12A-09C8D09252D3}"/>
              </a:ext>
            </a:extLst>
          </p:cNvPr>
          <p:cNvSpPr txBox="1"/>
          <p:nvPr/>
        </p:nvSpPr>
        <p:spPr>
          <a:xfrm>
            <a:off x="1338148" y="3599508"/>
            <a:ext cx="1065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②医師・看護師の確保と働き方改革への対応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CBF10F6-CAD2-4B3F-A1BF-D2D894734FFA}"/>
              </a:ext>
            </a:extLst>
          </p:cNvPr>
          <p:cNvSpPr txBox="1"/>
          <p:nvPr/>
        </p:nvSpPr>
        <p:spPr>
          <a:xfrm>
            <a:off x="1338148" y="4207681"/>
            <a:ext cx="1065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③経営形態への見直し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0FD0208-A009-414D-B955-E7BD91DC16AC}"/>
              </a:ext>
            </a:extLst>
          </p:cNvPr>
          <p:cNvSpPr txBox="1"/>
          <p:nvPr/>
        </p:nvSpPr>
        <p:spPr>
          <a:xfrm>
            <a:off x="1338148" y="4815854"/>
            <a:ext cx="1065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④新興感染症の感染拡大時に備えた平時からの取り組み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C42A77-CED3-4786-A6BD-B49160885E9D}"/>
              </a:ext>
            </a:extLst>
          </p:cNvPr>
          <p:cNvSpPr txBox="1"/>
          <p:nvPr/>
        </p:nvSpPr>
        <p:spPr>
          <a:xfrm>
            <a:off x="1338148" y="5424027"/>
            <a:ext cx="1065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⑤施設・設備の最適化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F00DF71-B336-4360-901F-1AAAC5A95466}"/>
              </a:ext>
            </a:extLst>
          </p:cNvPr>
          <p:cNvSpPr txBox="1"/>
          <p:nvPr/>
        </p:nvSpPr>
        <p:spPr>
          <a:xfrm>
            <a:off x="1338148" y="6032199"/>
            <a:ext cx="1065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⑥経営の効率化等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2404E9EE-0CDF-43C9-8064-C88B706C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6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１ー１　総務省 経営強化ガイドラインの内容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CDE817-FBA9-4208-B633-F0A93A5F276A}"/>
              </a:ext>
            </a:extLst>
          </p:cNvPr>
          <p:cNvSpPr txBox="1"/>
          <p:nvPr/>
        </p:nvSpPr>
        <p:spPr>
          <a:xfrm>
            <a:off x="814039" y="2668927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■果たすべき役割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7C4B87-2603-4BAF-B290-62A262CCDE95}"/>
              </a:ext>
            </a:extLst>
          </p:cNvPr>
          <p:cNvSpPr txBox="1"/>
          <p:nvPr/>
        </p:nvSpPr>
        <p:spPr>
          <a:xfrm>
            <a:off x="1490958" y="3214663"/>
            <a:ext cx="10404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・地域医療構想を踏まえて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DFC1D4-A3CC-4344-A9A4-1EA0BB78FFC7}"/>
              </a:ext>
            </a:extLst>
          </p:cNvPr>
          <p:cNvSpPr txBox="1"/>
          <p:nvPr/>
        </p:nvSpPr>
        <p:spPr>
          <a:xfrm>
            <a:off x="213310" y="1176191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４）新プランに備えるべき事項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D43097-42FF-4ECE-B2EA-B17899C18038}"/>
              </a:ext>
            </a:extLst>
          </p:cNvPr>
          <p:cNvSpPr txBox="1"/>
          <p:nvPr/>
        </p:nvSpPr>
        <p:spPr>
          <a:xfrm>
            <a:off x="814039" y="1938622"/>
            <a:ext cx="10493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①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地域における役割・機能の最適化と連携の強化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166FF4F-117C-490E-8990-85EEE512372E}"/>
              </a:ext>
            </a:extLst>
          </p:cNvPr>
          <p:cNvSpPr txBox="1"/>
          <p:nvPr/>
        </p:nvSpPr>
        <p:spPr>
          <a:xfrm>
            <a:off x="1490958" y="3703972"/>
            <a:ext cx="10404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・地域包括ケアシステムの構築に向けて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63D74FE-FA10-4847-8918-DDE9642A4E0A}"/>
              </a:ext>
            </a:extLst>
          </p:cNvPr>
          <p:cNvSpPr txBox="1"/>
          <p:nvPr/>
        </p:nvSpPr>
        <p:spPr>
          <a:xfrm>
            <a:off x="814039" y="4739017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■地域の医療機関間での機能分化・連携強化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2BA0CD3-F145-4494-9695-48849680D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B455335-2EC9-479F-BA20-48C873CD5F28}"/>
              </a:ext>
            </a:extLst>
          </p:cNvPr>
          <p:cNvSpPr txBox="1"/>
          <p:nvPr/>
        </p:nvSpPr>
        <p:spPr>
          <a:xfrm>
            <a:off x="1490958" y="5353963"/>
            <a:ext cx="10404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・周辺医療機関との役割分担の明確化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25C3F39-E6E7-404F-BC28-A79DA1F8A351}"/>
              </a:ext>
            </a:extLst>
          </p:cNvPr>
          <p:cNvSpPr txBox="1"/>
          <p:nvPr/>
        </p:nvSpPr>
        <p:spPr>
          <a:xfrm>
            <a:off x="1490958" y="5907469"/>
            <a:ext cx="10404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・</a:t>
            </a:r>
            <a:r>
              <a:rPr lang="ja-JP" altLang="en-US" sz="30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地域連携の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強化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58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１ー１　総務省 経営強化ガイドラインの内容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CDE817-FBA9-4208-B633-F0A93A5F276A}"/>
              </a:ext>
            </a:extLst>
          </p:cNvPr>
          <p:cNvSpPr txBox="1"/>
          <p:nvPr/>
        </p:nvSpPr>
        <p:spPr>
          <a:xfrm>
            <a:off x="814039" y="2668927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■医師・看護師等の確保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DFC1D4-A3CC-4344-A9A4-1EA0BB78FFC7}"/>
              </a:ext>
            </a:extLst>
          </p:cNvPr>
          <p:cNvSpPr txBox="1"/>
          <p:nvPr/>
        </p:nvSpPr>
        <p:spPr>
          <a:xfrm>
            <a:off x="213310" y="1176191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４）新プランに備えるべき事項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D43097-42FF-4ECE-B2EA-B17899C18038}"/>
              </a:ext>
            </a:extLst>
          </p:cNvPr>
          <p:cNvSpPr txBox="1"/>
          <p:nvPr/>
        </p:nvSpPr>
        <p:spPr>
          <a:xfrm>
            <a:off x="814039" y="1938622"/>
            <a:ext cx="10493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②医師・看護師の確保と働き方改革への対応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63D74FE-FA10-4847-8918-DDE9642A4E0A}"/>
              </a:ext>
            </a:extLst>
          </p:cNvPr>
          <p:cNvSpPr txBox="1"/>
          <p:nvPr/>
        </p:nvSpPr>
        <p:spPr>
          <a:xfrm>
            <a:off x="814039" y="4739017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■医師の働き方改革への対応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D22F5E-9BDA-47CD-8535-DDDB62743275}"/>
              </a:ext>
            </a:extLst>
          </p:cNvPr>
          <p:cNvSpPr txBox="1"/>
          <p:nvPr/>
        </p:nvSpPr>
        <p:spPr>
          <a:xfrm>
            <a:off x="1538861" y="5447363"/>
            <a:ext cx="10404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・時間外労働時間の年間上限は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960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時間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F39D1C2-94CF-4649-89B6-B4EFA1B1A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04CFAEB-9686-4EFF-B65F-43185E34D9C4}"/>
              </a:ext>
            </a:extLst>
          </p:cNvPr>
          <p:cNvSpPr txBox="1"/>
          <p:nvPr/>
        </p:nvSpPr>
        <p:spPr>
          <a:xfrm>
            <a:off x="1538860" y="3429000"/>
            <a:ext cx="10404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・医療人材の不足に対する取組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4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１ー１　総務省 経営強化ガイドラインの内容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DFC1D4-A3CC-4344-A9A4-1EA0BB78FFC7}"/>
              </a:ext>
            </a:extLst>
          </p:cNvPr>
          <p:cNvSpPr txBox="1"/>
          <p:nvPr/>
        </p:nvSpPr>
        <p:spPr>
          <a:xfrm>
            <a:off x="213310" y="1176191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４）新プランに備えるべき事項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D43097-42FF-4ECE-B2EA-B17899C18038}"/>
              </a:ext>
            </a:extLst>
          </p:cNvPr>
          <p:cNvSpPr txBox="1"/>
          <p:nvPr/>
        </p:nvSpPr>
        <p:spPr>
          <a:xfrm>
            <a:off x="803153" y="1938622"/>
            <a:ext cx="10493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③経営形態の見直し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63D74FE-FA10-4847-8918-DDE9642A4E0A}"/>
              </a:ext>
            </a:extLst>
          </p:cNvPr>
          <p:cNvSpPr txBox="1"/>
          <p:nvPr/>
        </p:nvSpPr>
        <p:spPr>
          <a:xfrm>
            <a:off x="936703" y="2637515"/>
            <a:ext cx="5572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■地方独立行政法人化</a:t>
            </a:r>
            <a:r>
              <a:rPr lang="ja-JP" altLang="en-US" sz="30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の検討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4A5CA36-4373-4C0D-94B9-9B151B0C8243}"/>
              </a:ext>
            </a:extLst>
          </p:cNvPr>
          <p:cNvSpPr txBox="1"/>
          <p:nvPr/>
        </p:nvSpPr>
        <p:spPr>
          <a:xfrm>
            <a:off x="814039" y="4334604"/>
            <a:ext cx="10493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④新興感染症の感染拡大時に備えた平時からの取り組み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4D1A2A-E5E0-4E47-A1EC-1398A9550540}"/>
              </a:ext>
            </a:extLst>
          </p:cNvPr>
          <p:cNvSpPr txBox="1"/>
          <p:nvPr/>
        </p:nvSpPr>
        <p:spPr>
          <a:xfrm>
            <a:off x="936703" y="5033497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■感染拡大時に転用しやすいスペースの整備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EA24656-67C2-4C11-8FB7-0C7964527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F2F802-FF8B-4EDC-A5BA-62AC69C269ED}"/>
              </a:ext>
            </a:extLst>
          </p:cNvPr>
          <p:cNvSpPr txBox="1"/>
          <p:nvPr/>
        </p:nvSpPr>
        <p:spPr>
          <a:xfrm>
            <a:off x="936703" y="3225643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■地方公営企業法の全部適用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2F83C4E-6E6E-42CC-809F-B4586E22C145}"/>
              </a:ext>
            </a:extLst>
          </p:cNvPr>
          <p:cNvSpPr txBox="1"/>
          <p:nvPr/>
        </p:nvSpPr>
        <p:spPr>
          <a:xfrm>
            <a:off x="6173857" y="3223255"/>
            <a:ext cx="45307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lang="ja-JP" altLang="en-US" sz="30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など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39F818-FBCD-401D-B800-DDB18C844CBA}"/>
              </a:ext>
            </a:extLst>
          </p:cNvPr>
          <p:cNvSpPr txBox="1"/>
          <p:nvPr/>
        </p:nvSpPr>
        <p:spPr>
          <a:xfrm>
            <a:off x="936703" y="5599914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■専門人材の確保・育成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5429F40-AFF9-4A8E-A244-A95191C1BBEE}"/>
              </a:ext>
            </a:extLst>
          </p:cNvPr>
          <p:cNvSpPr txBox="1"/>
          <p:nvPr/>
        </p:nvSpPr>
        <p:spPr>
          <a:xfrm>
            <a:off x="6173858" y="5599914"/>
            <a:ext cx="45307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lang="ja-JP" altLang="en-US" sz="30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など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048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１ー１　総務省 経営強化ガイドラインの内容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DFC1D4-A3CC-4344-A9A4-1EA0BB78FFC7}"/>
              </a:ext>
            </a:extLst>
          </p:cNvPr>
          <p:cNvSpPr txBox="1"/>
          <p:nvPr/>
        </p:nvSpPr>
        <p:spPr>
          <a:xfrm>
            <a:off x="213310" y="1176191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４）新プランに備えるべき事項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D43097-42FF-4ECE-B2EA-B17899C18038}"/>
              </a:ext>
            </a:extLst>
          </p:cNvPr>
          <p:cNvSpPr txBox="1"/>
          <p:nvPr/>
        </p:nvSpPr>
        <p:spPr>
          <a:xfrm>
            <a:off x="814039" y="1938622"/>
            <a:ext cx="10493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⑤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施設・設備の最適化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63D74FE-FA10-4847-8918-DDE9642A4E0A}"/>
              </a:ext>
            </a:extLst>
          </p:cNvPr>
          <p:cNvSpPr txBox="1"/>
          <p:nvPr/>
        </p:nvSpPr>
        <p:spPr>
          <a:xfrm>
            <a:off x="936703" y="2637515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■施設・設備の適正管理と整備費の抑制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4A5CA36-4373-4C0D-94B9-9B151B0C8243}"/>
              </a:ext>
            </a:extLst>
          </p:cNvPr>
          <p:cNvSpPr txBox="1"/>
          <p:nvPr/>
        </p:nvSpPr>
        <p:spPr>
          <a:xfrm>
            <a:off x="814039" y="4334604"/>
            <a:ext cx="10493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⑥経営の効率化等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4D1A2A-E5E0-4E47-A1EC-1398A9550540}"/>
              </a:ext>
            </a:extLst>
          </p:cNvPr>
          <p:cNvSpPr txBox="1"/>
          <p:nvPr/>
        </p:nvSpPr>
        <p:spPr>
          <a:xfrm>
            <a:off x="936703" y="5033497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■経営指標に係る数値目標の設定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D0D884-3CD7-4D37-A7BB-5A44AD64FDB7}"/>
              </a:ext>
            </a:extLst>
          </p:cNvPr>
          <p:cNvSpPr txBox="1"/>
          <p:nvPr/>
        </p:nvSpPr>
        <p:spPr>
          <a:xfrm>
            <a:off x="936703" y="3217570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■デジタル化への対応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E22A129-2FC4-4A94-AB7C-7FD7759E5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54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6466" y="534256"/>
            <a:ext cx="2858666" cy="837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ja-JP" altLang="en-US" sz="4000" b="1" dirty="0">
                <a:latin typeface="+mn-ea"/>
                <a:ea typeface="+mn-ea"/>
              </a:rPr>
              <a:t>本日の次第</a:t>
            </a:r>
            <a:endParaRPr lang="en-US" altLang="ja-JP" sz="4000" b="1" dirty="0">
              <a:latin typeface="+mn-ea"/>
              <a:ea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BF47BC5-C7D8-4B8E-8D1D-61BA80E0E8C1}"/>
              </a:ext>
            </a:extLst>
          </p:cNvPr>
          <p:cNvSpPr/>
          <p:nvPr/>
        </p:nvSpPr>
        <p:spPr>
          <a:xfrm>
            <a:off x="4520629" y="2270589"/>
            <a:ext cx="4530904" cy="226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5" name="図プレースホルダー 6" descr="聴診器 ">
            <a:extLst>
              <a:ext uri="{FF2B5EF4-FFF2-40B4-BE49-F238E27FC236}">
                <a16:creationId xmlns:a16="http://schemas.microsoft.com/office/drawing/2014/main" id="{308B4157-F8F4-4EEB-A0C5-A8DEF55DD0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/>
          <a:stretch/>
        </p:blipFill>
        <p:spPr>
          <a:xfrm>
            <a:off x="8876870" y="-1131"/>
            <a:ext cx="3363451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字幕 5">
            <a:extLst>
              <a:ext uri="{FF2B5EF4-FFF2-40B4-BE49-F238E27FC236}">
                <a16:creationId xmlns:a16="http://schemas.microsoft.com/office/drawing/2014/main" id="{9F3B62F8-BF97-4852-99BD-2383D31D0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466" y="2008438"/>
            <a:ext cx="11451282" cy="3755364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algn="l"/>
            <a:r>
              <a:rPr lang="ja-JP" altLang="en-US" sz="3000" dirty="0"/>
              <a:t>１．経営強化プラン策定の必要性</a:t>
            </a:r>
            <a:endParaRPr lang="en-US" altLang="ja-JP" sz="3000" dirty="0"/>
          </a:p>
          <a:p>
            <a:pPr algn="l"/>
            <a:r>
              <a:rPr lang="ja-JP" altLang="en-US" sz="3000" dirty="0"/>
              <a:t>　１－１ 総務省 経営強化ガイドラインの内容</a:t>
            </a:r>
            <a:endParaRPr lang="en-US" altLang="ja-JP" sz="3000" dirty="0"/>
          </a:p>
          <a:p>
            <a:pPr algn="l"/>
            <a:r>
              <a:rPr lang="ja-JP" altLang="en-US" sz="3000" dirty="0"/>
              <a:t>　１－２ 金沢市立病院経営計画の評価と課題</a:t>
            </a:r>
            <a:endParaRPr lang="en-US" altLang="ja-JP" sz="3000" dirty="0"/>
          </a:p>
          <a:p>
            <a:pPr algn="l"/>
            <a:r>
              <a:rPr lang="ja-JP" altLang="en-US" sz="3000" dirty="0"/>
              <a:t>　　　　（</a:t>
            </a:r>
            <a:r>
              <a:rPr lang="en-US" altLang="ja-JP" sz="3000" dirty="0"/>
              <a:t>H29</a:t>
            </a:r>
            <a:r>
              <a:rPr lang="ja-JP" altLang="en-US" sz="3000" dirty="0"/>
              <a:t>～</a:t>
            </a:r>
            <a:r>
              <a:rPr lang="en-US" altLang="ja-JP" sz="3000" dirty="0"/>
              <a:t>R2</a:t>
            </a:r>
            <a:r>
              <a:rPr lang="ja-JP" altLang="en-US" sz="3000" dirty="0"/>
              <a:t>）</a:t>
            </a:r>
            <a:endParaRPr lang="en-US" altLang="ja-JP" sz="3000" dirty="0"/>
          </a:p>
          <a:p>
            <a:pPr algn="l"/>
            <a:endParaRPr lang="en-US" altLang="ja-JP" sz="3000" dirty="0"/>
          </a:p>
          <a:p>
            <a:pPr algn="l"/>
            <a:r>
              <a:rPr lang="ja-JP" altLang="en-US" sz="3000" dirty="0"/>
              <a:t>２．金沢市立病院経営強化プラン骨子案</a:t>
            </a:r>
          </a:p>
        </p:txBody>
      </p:sp>
      <p:sp>
        <p:nvSpPr>
          <p:cNvPr id="63" name="字幕 5">
            <a:extLst>
              <a:ext uri="{FF2B5EF4-FFF2-40B4-BE49-F238E27FC236}">
                <a16:creationId xmlns:a16="http://schemas.microsoft.com/office/drawing/2014/main" id="{ADF0E3F8-BDB1-417D-8467-9022C687BAEA}"/>
              </a:ext>
            </a:extLst>
          </p:cNvPr>
          <p:cNvSpPr txBox="1">
            <a:spLocks/>
          </p:cNvSpPr>
          <p:nvPr/>
        </p:nvSpPr>
        <p:spPr>
          <a:xfrm>
            <a:off x="456466" y="2008438"/>
            <a:ext cx="11451282" cy="3755364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１．経営強化プラン策定の必要性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3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１－１ 総務省 経営強化ガイドラインの内容</a:t>
            </a:r>
            <a:endParaRPr kumimoji="1" lang="en-US" altLang="ja-JP" sz="300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１－２ 金沢市立病院経営計画の評価と課題</a:t>
            </a:r>
            <a:endParaRPr kumimoji="1" lang="en-US" altLang="ja-JP" sz="3000" b="1" i="0" u="sng" strike="noStrike" kern="1200" cap="none" spc="0" normalizeH="0" baseline="0" noProof="0" dirty="0">
              <a:ln>
                <a:noFill/>
              </a:ln>
              <a:effectLst/>
              <a:highlight>
                <a:srgbClr val="ECEDE8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　　</a:t>
            </a: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3000" b="1" i="0" u="sng" strike="noStrike" kern="1200" cap="none" spc="0" normalizeH="0" baseline="0" noProof="0" dirty="0">
                <a:ln>
                  <a:noFill/>
                </a:ln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H29</a:t>
            </a: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～</a:t>
            </a:r>
            <a:r>
              <a:rPr kumimoji="1" lang="en-US" altLang="ja-JP" sz="3000" b="1" i="0" u="sng" strike="noStrike" kern="1200" cap="none" spc="0" normalizeH="0" baseline="0" noProof="0" dirty="0">
                <a:ln>
                  <a:noFill/>
                </a:ln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R2</a:t>
            </a: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）</a:t>
            </a:r>
            <a:endParaRPr kumimoji="1" lang="en-US" altLang="ja-JP" sz="3000" b="1" i="0" u="sng" strike="noStrike" kern="1200" cap="none" spc="0" normalizeH="0" baseline="0" noProof="0" dirty="0">
              <a:ln>
                <a:noFill/>
              </a:ln>
              <a:effectLst/>
              <a:highlight>
                <a:srgbClr val="ECEDE8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２．金沢市立病院経営強化プラン骨子案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321BBE1-64F2-42F3-8358-04F577C32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１ー２　新金沢市立病院経営計画の評価と課題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779DB-3E3C-4A9E-836F-E113553200DA}"/>
              </a:ext>
            </a:extLst>
          </p:cNvPr>
          <p:cNvSpPr txBox="1"/>
          <p:nvPr/>
        </p:nvSpPr>
        <p:spPr>
          <a:xfrm>
            <a:off x="514667" y="169405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■新金沢市立病院経営計画とは</a:t>
            </a:r>
            <a:r>
              <a:rPr lang="en-US" altLang="ja-JP" sz="32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1D5DB3F-62B3-45FD-B68D-B08CFE0CE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BF0E79-AFFE-4E97-BA4E-CFDA7E2D27C7}"/>
              </a:ext>
            </a:extLst>
          </p:cNvPr>
          <p:cNvSpPr txBox="1"/>
          <p:nvPr/>
        </p:nvSpPr>
        <p:spPr>
          <a:xfrm>
            <a:off x="522100" y="2348085"/>
            <a:ext cx="10312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　新公立病院改革ガイドラインに基づき、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本院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の第３期中期計画として策定したもの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D5EA09D-2209-42E1-BD26-54F05AEFEA85}"/>
              </a:ext>
            </a:extLst>
          </p:cNvPr>
          <p:cNvSpPr txBox="1"/>
          <p:nvPr/>
        </p:nvSpPr>
        <p:spPr>
          <a:xfrm>
            <a:off x="849086" y="4148280"/>
            <a:ext cx="10930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/>
              <a:t>　計画期間は、平成</a:t>
            </a:r>
            <a:r>
              <a:rPr lang="en-US" altLang="ja-JP" sz="3000" dirty="0"/>
              <a:t>29</a:t>
            </a:r>
            <a:r>
              <a:rPr lang="ja-JP" altLang="en-US" sz="3000" dirty="0"/>
              <a:t>年度から令和２年度（４か年）</a:t>
            </a:r>
            <a:endParaRPr lang="en-US" altLang="ja-JP" sz="3000" dirty="0"/>
          </a:p>
          <a:p>
            <a:r>
              <a:rPr lang="ja-JP" altLang="en-US" sz="3000" dirty="0"/>
              <a:t>　</a:t>
            </a:r>
            <a:r>
              <a:rPr lang="en-US" altLang="ja-JP" sz="2400" dirty="0"/>
              <a:t>※</a:t>
            </a:r>
            <a:r>
              <a:rPr lang="ja-JP" altLang="en-US" sz="2400" dirty="0"/>
              <a:t>令和３・４年度はコロナ対応で後続する計画を作成できず</a:t>
            </a:r>
            <a:endParaRPr lang="en-US" altLang="ja-JP" sz="3000" dirty="0"/>
          </a:p>
        </p:txBody>
      </p:sp>
    </p:spTree>
    <p:extLst>
      <p:ext uri="{BB962C8B-B14F-4D97-AF65-F5344CB8AC3E}">
        <p14:creationId xmlns:p14="http://schemas.microsoft.com/office/powerpoint/2010/main" val="416962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6466" y="534256"/>
            <a:ext cx="2858666" cy="837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ja-JP" altLang="en-US" sz="4000" b="1" dirty="0">
                <a:latin typeface="+mn-ea"/>
                <a:ea typeface="+mn-ea"/>
              </a:rPr>
              <a:t>本日の次第</a:t>
            </a:r>
            <a:endParaRPr lang="en-US" altLang="ja-JP" sz="4000" b="1" dirty="0">
              <a:latin typeface="+mn-ea"/>
              <a:ea typeface="+mn-ea"/>
            </a:endParaRPr>
          </a:p>
        </p:txBody>
      </p:sp>
      <p:sp>
        <p:nvSpPr>
          <p:cNvPr id="100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A2CECE7-8305-4490-9F97-328A4A3B3F97}" type="slidenum">
              <a:rPr kumimoji="0" lang="en-US" altLang="ja-JP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kumimoji="0" lang="en-US" altLang="ja-JP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BF47BC5-C7D8-4B8E-8D1D-61BA80E0E8C1}"/>
              </a:ext>
            </a:extLst>
          </p:cNvPr>
          <p:cNvSpPr/>
          <p:nvPr/>
        </p:nvSpPr>
        <p:spPr>
          <a:xfrm>
            <a:off x="4520629" y="2270589"/>
            <a:ext cx="4530904" cy="226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プレースホルダー 6" descr="聴診器 ">
            <a:extLst>
              <a:ext uri="{FF2B5EF4-FFF2-40B4-BE49-F238E27FC236}">
                <a16:creationId xmlns:a16="http://schemas.microsoft.com/office/drawing/2014/main" id="{308B4157-F8F4-4EEB-A0C5-A8DEF55DD0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/>
          <a:stretch/>
        </p:blipFill>
        <p:spPr>
          <a:xfrm>
            <a:off x="8876870" y="-1131"/>
            <a:ext cx="3363451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字幕 5">
            <a:extLst>
              <a:ext uri="{FF2B5EF4-FFF2-40B4-BE49-F238E27FC236}">
                <a16:creationId xmlns:a16="http://schemas.microsoft.com/office/drawing/2014/main" id="{9F3B62F8-BF97-4852-99BD-2383D31D0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466" y="2008438"/>
            <a:ext cx="11451282" cy="3755364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algn="l"/>
            <a:r>
              <a:rPr lang="ja-JP" altLang="en-US" sz="3000" dirty="0"/>
              <a:t>１．経営強化プラン策定の必要性</a:t>
            </a:r>
            <a:endParaRPr lang="en-US" altLang="ja-JP" sz="3000" dirty="0"/>
          </a:p>
          <a:p>
            <a:pPr algn="l"/>
            <a:r>
              <a:rPr lang="ja-JP" altLang="en-US" sz="3000" dirty="0"/>
              <a:t>　１－１ 総務省 経営強化ガイドラインの内容</a:t>
            </a:r>
            <a:endParaRPr lang="en-US" altLang="ja-JP" sz="3000" dirty="0"/>
          </a:p>
          <a:p>
            <a:pPr algn="l"/>
            <a:r>
              <a:rPr lang="ja-JP" altLang="en-US" sz="3000" dirty="0"/>
              <a:t>　１－２ 新金沢市立病院経営計画の評価と課題</a:t>
            </a:r>
            <a:endParaRPr lang="en-US" altLang="ja-JP" sz="3000" dirty="0"/>
          </a:p>
          <a:p>
            <a:pPr algn="l"/>
            <a:r>
              <a:rPr lang="ja-JP" altLang="en-US" sz="3000" dirty="0"/>
              <a:t>　　　　（</a:t>
            </a:r>
            <a:r>
              <a:rPr lang="en-US" altLang="ja-JP" sz="3000" dirty="0"/>
              <a:t>H29</a:t>
            </a:r>
            <a:r>
              <a:rPr lang="ja-JP" altLang="en-US" sz="3000" dirty="0"/>
              <a:t>～</a:t>
            </a:r>
            <a:r>
              <a:rPr lang="en-US" altLang="ja-JP" sz="3000" dirty="0"/>
              <a:t>R2</a:t>
            </a:r>
            <a:r>
              <a:rPr lang="ja-JP" altLang="en-US" sz="3000" dirty="0"/>
              <a:t>）</a:t>
            </a:r>
            <a:endParaRPr lang="en-US" altLang="ja-JP" sz="3000" dirty="0"/>
          </a:p>
          <a:p>
            <a:pPr algn="l"/>
            <a:endParaRPr lang="en-US" altLang="ja-JP" sz="3000" dirty="0"/>
          </a:p>
          <a:p>
            <a:pPr algn="l"/>
            <a:r>
              <a:rPr lang="ja-JP" altLang="en-US" sz="3000" dirty="0"/>
              <a:t>２．金沢市立病院経営強化プラン骨子案</a:t>
            </a:r>
          </a:p>
        </p:txBody>
      </p:sp>
      <p:sp>
        <p:nvSpPr>
          <p:cNvPr id="59" name="タイトル 1">
            <a:extLst>
              <a:ext uri="{FF2B5EF4-FFF2-40B4-BE49-F238E27FC236}">
                <a16:creationId xmlns:a16="http://schemas.microsoft.com/office/drawing/2014/main" id="{097C1290-B93E-44EC-85D4-10EA00153A50}"/>
              </a:ext>
            </a:extLst>
          </p:cNvPr>
          <p:cNvSpPr txBox="1">
            <a:spLocks/>
          </p:cNvSpPr>
          <p:nvPr/>
        </p:nvSpPr>
        <p:spPr>
          <a:xfrm>
            <a:off x="3325405" y="495671"/>
            <a:ext cx="5202146" cy="837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>
                <a:solidFill>
                  <a:srgbClr val="FF0000"/>
                </a:solidFill>
                <a:latin typeface="+mn-ea"/>
                <a:ea typeface="+mn-ea"/>
              </a:rPr>
              <a:t>　審議いただきたい事項</a:t>
            </a:r>
            <a:endParaRPr lang="en-US" altLang="ja-JP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3" name="字幕 5">
            <a:extLst>
              <a:ext uri="{FF2B5EF4-FFF2-40B4-BE49-F238E27FC236}">
                <a16:creationId xmlns:a16="http://schemas.microsoft.com/office/drawing/2014/main" id="{ADF0E3F8-BDB1-417D-8467-9022C687BAEA}"/>
              </a:ext>
            </a:extLst>
          </p:cNvPr>
          <p:cNvSpPr txBox="1">
            <a:spLocks/>
          </p:cNvSpPr>
          <p:nvPr/>
        </p:nvSpPr>
        <p:spPr>
          <a:xfrm>
            <a:off x="456466" y="2008711"/>
            <a:ext cx="11451282" cy="3755364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000" dirty="0"/>
              <a:t>１．経営強化プラン策定の必要性</a:t>
            </a:r>
            <a:endParaRPr lang="en-US" altLang="ja-JP" sz="3000" dirty="0"/>
          </a:p>
          <a:p>
            <a:pPr algn="l"/>
            <a:r>
              <a:rPr lang="ja-JP" altLang="en-US" sz="3000" dirty="0"/>
              <a:t>　１－１ 総務省 経営強化ガイドラインの内容（事務局から説明）</a:t>
            </a:r>
            <a:endParaRPr lang="en-US" altLang="ja-JP" sz="3000" dirty="0"/>
          </a:p>
          <a:p>
            <a:pPr algn="l"/>
            <a:r>
              <a:rPr lang="ja-JP" altLang="en-US" sz="3000" dirty="0"/>
              <a:t>　</a:t>
            </a:r>
            <a:r>
              <a:rPr lang="ja-JP" altLang="en-US" sz="3000" dirty="0">
                <a:solidFill>
                  <a:srgbClr val="FF0000"/>
                </a:solidFill>
              </a:rPr>
              <a:t>１－２ 新金沢市立病院経営計画の評価と課題</a:t>
            </a:r>
            <a:endParaRPr lang="en-US" altLang="ja-JP" sz="3000" dirty="0">
              <a:solidFill>
                <a:srgbClr val="FF0000"/>
              </a:solidFill>
            </a:endParaRPr>
          </a:p>
          <a:p>
            <a:pPr algn="l"/>
            <a:r>
              <a:rPr lang="ja-JP" altLang="en-US" sz="3000" dirty="0">
                <a:solidFill>
                  <a:srgbClr val="FF0000"/>
                </a:solidFill>
              </a:rPr>
              <a:t>　　　　（</a:t>
            </a:r>
            <a:r>
              <a:rPr lang="en-US" altLang="ja-JP" sz="3000" dirty="0">
                <a:solidFill>
                  <a:srgbClr val="FF0000"/>
                </a:solidFill>
              </a:rPr>
              <a:t>H29</a:t>
            </a:r>
            <a:r>
              <a:rPr lang="ja-JP" altLang="en-US" sz="3000" dirty="0">
                <a:solidFill>
                  <a:srgbClr val="FF0000"/>
                </a:solidFill>
              </a:rPr>
              <a:t>～</a:t>
            </a:r>
            <a:r>
              <a:rPr lang="en-US" altLang="ja-JP" sz="3000" dirty="0">
                <a:solidFill>
                  <a:srgbClr val="FF0000"/>
                </a:solidFill>
              </a:rPr>
              <a:t>R2</a:t>
            </a:r>
            <a:r>
              <a:rPr lang="ja-JP" altLang="en-US" sz="3000" dirty="0">
                <a:solidFill>
                  <a:srgbClr val="FF0000"/>
                </a:solidFill>
              </a:rPr>
              <a:t>）</a:t>
            </a:r>
            <a:endParaRPr lang="en-US" altLang="ja-JP" sz="3000" dirty="0">
              <a:solidFill>
                <a:srgbClr val="FF0000"/>
              </a:solidFill>
            </a:endParaRPr>
          </a:p>
          <a:p>
            <a:pPr algn="l"/>
            <a:endParaRPr lang="en-US" altLang="ja-JP" sz="3000" dirty="0"/>
          </a:p>
          <a:p>
            <a:pPr algn="l"/>
            <a:r>
              <a:rPr lang="ja-JP" altLang="en-US" sz="3000" dirty="0">
                <a:solidFill>
                  <a:srgbClr val="FF0000"/>
                </a:solidFill>
              </a:rPr>
              <a:t>２．金沢市立病院経営強化プラン骨子案</a:t>
            </a: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CE5F9389-2393-4CDA-9A6D-846CB2E69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プレースホルダー 6" descr="聴診器 ">
            <a:extLst>
              <a:ext uri="{FF2B5EF4-FFF2-40B4-BE49-F238E27FC236}">
                <a16:creationId xmlns:a16="http://schemas.microsoft.com/office/drawing/2014/main" id="{F8672959-9B8B-4008-8A93-003CB80FC3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/>
          <a:stretch/>
        </p:blipFill>
        <p:spPr>
          <a:xfrm>
            <a:off x="8884304" y="0"/>
            <a:ext cx="3363451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effectLst>
            <a:glow>
              <a:schemeClr val="accent1">
                <a:alpha val="39000"/>
              </a:schemeClr>
            </a:glow>
            <a:softEdge rad="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１ー２　新金沢市立病院経営計画の評価と課題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779DB-3E3C-4A9E-836F-E113553200DA}"/>
              </a:ext>
            </a:extLst>
          </p:cNvPr>
          <p:cNvSpPr txBox="1"/>
          <p:nvPr/>
        </p:nvSpPr>
        <p:spPr>
          <a:xfrm>
            <a:off x="514667" y="1694057"/>
            <a:ext cx="11733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（１）取組項目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（２）進捗状況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1D5DB3F-62B3-45FD-B68D-B08CFE0CE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CEFAFE-6A12-43F1-A2E3-05843D6E9CD1}"/>
              </a:ext>
            </a:extLst>
          </p:cNvPr>
          <p:cNvSpPr txBox="1"/>
          <p:nvPr/>
        </p:nvSpPr>
        <p:spPr>
          <a:xfrm>
            <a:off x="520245" y="1690872"/>
            <a:ext cx="11733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１）取組項目</a:t>
            </a:r>
            <a:endParaRPr kumimoji="1" lang="en-US" altLang="ja-JP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CEDE8"/>
              </a:highlight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（２）進捗状況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68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１ー２　新金沢市立病院経営計画の評価と課題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21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DFC1D4-A3CC-4344-A9A4-1EA0BB78FFC7}"/>
              </a:ext>
            </a:extLst>
          </p:cNvPr>
          <p:cNvSpPr txBox="1"/>
          <p:nvPr/>
        </p:nvSpPr>
        <p:spPr>
          <a:xfrm>
            <a:off x="213310" y="1176191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b="1" dirty="0">
                <a:latin typeface="+mn-ea"/>
              </a:rPr>
              <a:t>（</a:t>
            </a:r>
            <a:r>
              <a:rPr kumimoji="1" lang="ja-JP" altLang="en-US" sz="3000" b="1" u="sng" dirty="0">
                <a:latin typeface="+mn-ea"/>
              </a:rPr>
              <a:t>１）取組項目 </a:t>
            </a:r>
            <a:r>
              <a:rPr kumimoji="1" lang="ja-JP" altLang="en-US" sz="3000" b="1" dirty="0">
                <a:latin typeface="+mn-ea"/>
              </a:rPr>
              <a:t>  </a:t>
            </a:r>
            <a:r>
              <a:rPr kumimoji="1" lang="en-US" altLang="ja-JP" sz="2000" dirty="0">
                <a:latin typeface="+mn-ea"/>
              </a:rPr>
              <a:t>※</a:t>
            </a:r>
            <a:r>
              <a:rPr kumimoji="1" lang="ja-JP" altLang="en-US" sz="2000" dirty="0">
                <a:latin typeface="+mn-ea"/>
              </a:rPr>
              <a:t>各項目の詳細は資料４をご覧ください</a:t>
            </a:r>
            <a:endParaRPr kumimoji="1" lang="ja-JP" altLang="en-US" sz="3000" dirty="0">
              <a:latin typeface="+mn-ea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9D3F3C7-80B9-448D-9E74-76D6EC553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00B92FDF-9260-46FC-A8AC-0D3A0F2FB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246044"/>
              </p:ext>
            </p:extLst>
          </p:nvPr>
        </p:nvGraphicFramePr>
        <p:xfrm>
          <a:off x="959005" y="1807028"/>
          <a:ext cx="9785194" cy="48698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47338">
                  <a:extLst>
                    <a:ext uri="{9D8B030D-6E8A-4147-A177-3AD203B41FA5}">
                      <a16:colId xmlns:a16="http://schemas.microsoft.com/office/drawing/2014/main" val="1905958307"/>
                    </a:ext>
                  </a:extLst>
                </a:gridCol>
                <a:gridCol w="1839686">
                  <a:extLst>
                    <a:ext uri="{9D8B030D-6E8A-4147-A177-3AD203B41FA5}">
                      <a16:colId xmlns:a16="http://schemas.microsoft.com/office/drawing/2014/main" val="1403929220"/>
                    </a:ext>
                  </a:extLst>
                </a:gridCol>
                <a:gridCol w="1698170">
                  <a:extLst>
                    <a:ext uri="{9D8B030D-6E8A-4147-A177-3AD203B41FA5}">
                      <a16:colId xmlns:a16="http://schemas.microsoft.com/office/drawing/2014/main" val="2277531934"/>
                    </a:ext>
                  </a:extLst>
                </a:gridCol>
              </a:tblGrid>
              <a:tr h="4892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達成施策数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達成率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533263"/>
                  </a:ext>
                </a:extLst>
              </a:tr>
              <a:tr h="489234"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①提供する医療と地域医療構想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1/1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100.0%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95837"/>
                  </a:ext>
                </a:extLst>
              </a:tr>
              <a:tr h="489234"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②提供する医療の質の確保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16/21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76.1%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196274"/>
                  </a:ext>
                </a:extLst>
              </a:tr>
              <a:tr h="489234"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③地域住民を中心とした医療の実現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8/9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88.8%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389587"/>
                  </a:ext>
                </a:extLst>
              </a:tr>
              <a:tr h="489234"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④地域包括ケアを支援する医療の確保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1/2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50.0%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348684"/>
                  </a:ext>
                </a:extLst>
              </a:tr>
              <a:tr h="489234"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⑤経営の分析と効率化、経営形態のあり方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12/13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92.3%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64923"/>
                  </a:ext>
                </a:extLst>
              </a:tr>
              <a:tr h="489234"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⑥職員の教育・研究・研究体制の強化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4/8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50.0%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74786"/>
                  </a:ext>
                </a:extLst>
              </a:tr>
              <a:tr h="489234"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⑦職員の勤務環境の改善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2/3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66.6%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69572"/>
                  </a:ext>
                </a:extLst>
              </a:tr>
              <a:tr h="466723"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⑧安らぎ空間の提供と地域連携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4/5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80.0%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798340"/>
                  </a:ext>
                </a:extLst>
              </a:tr>
              <a:tr h="4892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/>
                        <a:t>合計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48/62</a:t>
                      </a:r>
                      <a:endParaRPr kumimoji="1" lang="ja-JP" altLang="en-US" sz="2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77.4%</a:t>
                      </a:r>
                      <a:endParaRPr kumimoji="1" lang="ja-JP" altLang="en-US" sz="2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31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941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プレースホルダー 6" descr="聴診器 ">
            <a:extLst>
              <a:ext uri="{FF2B5EF4-FFF2-40B4-BE49-F238E27FC236}">
                <a16:creationId xmlns:a16="http://schemas.microsoft.com/office/drawing/2014/main" id="{F8672959-9B8B-4008-8A93-003CB80FC3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/>
          <a:stretch/>
        </p:blipFill>
        <p:spPr>
          <a:xfrm>
            <a:off x="8884304" y="0"/>
            <a:ext cx="3363451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effectLst>
            <a:glow>
              <a:schemeClr val="accent1">
                <a:alpha val="39000"/>
              </a:schemeClr>
            </a:glow>
            <a:softEdge rad="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１ー２　新金沢市立病院経営計画の評価と課題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779DB-3E3C-4A9E-836F-E113553200DA}"/>
              </a:ext>
            </a:extLst>
          </p:cNvPr>
          <p:cNvSpPr txBox="1"/>
          <p:nvPr/>
        </p:nvSpPr>
        <p:spPr>
          <a:xfrm>
            <a:off x="514667" y="1694057"/>
            <a:ext cx="11733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（１）取組項目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（２）進捗状況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1D5DB3F-62B3-45FD-B68D-B08CFE0CE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CEFAFE-6A12-43F1-A2E3-05843D6E9CD1}"/>
              </a:ext>
            </a:extLst>
          </p:cNvPr>
          <p:cNvSpPr txBox="1"/>
          <p:nvPr/>
        </p:nvSpPr>
        <p:spPr>
          <a:xfrm>
            <a:off x="520245" y="1690872"/>
            <a:ext cx="11733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ja-JP" altLang="en-US" sz="3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１）取組項目</a:t>
            </a:r>
            <a:endParaRPr kumimoji="1" lang="en-US" altLang="ja-JP" sz="300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ECEDE8"/>
                </a:highligh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２）進捗状況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ECEDE8"/>
              </a:highlight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47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１ー２　新金沢市立病院経営計画の評価と課題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779DB-3E3C-4A9E-836F-E113553200DA}"/>
              </a:ext>
            </a:extLst>
          </p:cNvPr>
          <p:cNvSpPr txBox="1"/>
          <p:nvPr/>
        </p:nvSpPr>
        <p:spPr>
          <a:xfrm>
            <a:off x="591785" y="1217742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①提供する医療と地域医療構想</a:t>
            </a:r>
            <a:r>
              <a:rPr lang="ja-JP" altLang="en-US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（施策番号１）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66A9895-E304-4AE1-AA2F-7AB125ACFA31}"/>
              </a:ext>
            </a:extLst>
          </p:cNvPr>
          <p:cNvSpPr/>
          <p:nvPr/>
        </p:nvSpPr>
        <p:spPr>
          <a:xfrm>
            <a:off x="416321" y="2163190"/>
            <a:ext cx="4166620" cy="42264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D14F2D6F-BCA6-4025-A3CB-4D24E658D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992626"/>
              </p:ext>
            </p:extLst>
          </p:nvPr>
        </p:nvGraphicFramePr>
        <p:xfrm>
          <a:off x="-159833" y="2444551"/>
          <a:ext cx="5481504" cy="36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3D5875D-B54C-4609-B0EA-5ACE3E022BC9}"/>
              </a:ext>
            </a:extLst>
          </p:cNvPr>
          <p:cNvSpPr/>
          <p:nvPr/>
        </p:nvSpPr>
        <p:spPr>
          <a:xfrm>
            <a:off x="4661210" y="2163190"/>
            <a:ext cx="7373525" cy="2215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33E754-2B7D-4EAA-B6A7-DAC9423E79BC}"/>
              </a:ext>
            </a:extLst>
          </p:cNvPr>
          <p:cNvSpPr/>
          <p:nvPr/>
        </p:nvSpPr>
        <p:spPr>
          <a:xfrm>
            <a:off x="825067" y="5906807"/>
            <a:ext cx="3349128" cy="5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3">
                    <a:lumMod val="50000"/>
                  </a:schemeClr>
                </a:solidFill>
              </a:rPr>
              <a:t>１施策 </a:t>
            </a:r>
            <a:r>
              <a:rPr lang="en-US" altLang="ja-JP" b="1" dirty="0">
                <a:solidFill>
                  <a:schemeClr val="accent3">
                    <a:lumMod val="50000"/>
                  </a:schemeClr>
                </a:solidFill>
              </a:rPr>
              <a:t>/ </a:t>
            </a:r>
            <a:r>
              <a:rPr lang="ja-JP" altLang="en-US" b="1" dirty="0">
                <a:solidFill>
                  <a:schemeClr val="accent3">
                    <a:lumMod val="50000"/>
                  </a:schemeClr>
                </a:solidFill>
              </a:rPr>
              <a:t>１施策</a:t>
            </a:r>
            <a:endParaRPr kumimoji="1" lang="ja-JP" alt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5F16F53-FD91-4FE3-B2EA-B476EFF6AC4A}"/>
              </a:ext>
            </a:extLst>
          </p:cNvPr>
          <p:cNvSpPr/>
          <p:nvPr/>
        </p:nvSpPr>
        <p:spPr>
          <a:xfrm>
            <a:off x="4661210" y="4415721"/>
            <a:ext cx="7373525" cy="20115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95C734-4E32-4693-80B3-19F7B0C81281}"/>
              </a:ext>
            </a:extLst>
          </p:cNvPr>
          <p:cNvSpPr txBox="1"/>
          <p:nvPr/>
        </p:nvSpPr>
        <p:spPr>
          <a:xfrm>
            <a:off x="4661210" y="2261285"/>
            <a:ext cx="72952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◎達成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lvl="0"/>
            <a:r>
              <a:rPr lang="ja-JP" altLang="en-US" sz="3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3000" b="1" dirty="0">
                <a:latin typeface="游ゴシック" panose="020B0400000000000000" pitchFamily="50" charset="-128"/>
              </a:rPr>
              <a:t>地域医療構想に適合すべく、</a:t>
            </a:r>
            <a:r>
              <a:rPr lang="en-US" altLang="ja-JP" sz="3000" b="1" dirty="0">
                <a:latin typeface="游ゴシック" panose="020B0400000000000000" pitchFamily="50" charset="-128"/>
              </a:rPr>
              <a:t> H31.</a:t>
            </a:r>
            <a:r>
              <a:rPr lang="ja-JP" altLang="en-US" sz="3000" b="1" dirty="0">
                <a:latin typeface="游ゴシック" panose="020B0400000000000000" pitchFamily="50" charset="-128"/>
              </a:rPr>
              <a:t>４に</a:t>
            </a:r>
            <a:endParaRPr lang="en-US" altLang="ja-JP" sz="3000" b="1" dirty="0">
              <a:latin typeface="游ゴシック" panose="020B0400000000000000" pitchFamily="50" charset="-128"/>
            </a:endParaRPr>
          </a:p>
          <a:p>
            <a:pPr lvl="0"/>
            <a:r>
              <a:rPr lang="ja-JP" altLang="en-US" sz="3000" b="1" dirty="0">
                <a:latin typeface="游ゴシック" panose="020B0400000000000000" pitchFamily="50" charset="-128"/>
              </a:rPr>
              <a:t>　急性期病床を減らし、</a:t>
            </a:r>
            <a:r>
              <a:rPr lang="ja-JP" altLang="en-US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地域包括ケア病　</a:t>
            </a:r>
            <a:endParaRPr lang="en-US" altLang="ja-JP" sz="3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0"/>
            <a:r>
              <a:rPr lang="ja-JP" altLang="en-US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床を</a:t>
            </a:r>
            <a:r>
              <a:rPr lang="en-US" altLang="ja-JP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54</a:t>
            </a:r>
            <a:r>
              <a:rPr lang="ja-JP" altLang="en-US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床に増床した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543313-67A8-4D29-BF58-06455C76BD5D}"/>
              </a:ext>
            </a:extLst>
          </p:cNvPr>
          <p:cNvSpPr txBox="1"/>
          <p:nvPr/>
        </p:nvSpPr>
        <p:spPr>
          <a:xfrm>
            <a:off x="4661210" y="4564032"/>
            <a:ext cx="69026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△一部達成・未達成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3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なし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2BE891B-29C4-4334-8107-66D07163AE70}"/>
              </a:ext>
            </a:extLst>
          </p:cNvPr>
          <p:cNvSpPr/>
          <p:nvPr/>
        </p:nvSpPr>
        <p:spPr>
          <a:xfrm>
            <a:off x="906355" y="2219372"/>
            <a:ext cx="3349128" cy="5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accent3">
                    <a:lumMod val="50000"/>
                  </a:schemeClr>
                </a:solidFill>
              </a:rPr>
              <a:t>達成率</a:t>
            </a:r>
            <a:endParaRPr kumimoji="1" lang="ja-JP" alt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EBA9380-A0DD-47FD-A9DF-117838206051}"/>
              </a:ext>
            </a:extLst>
          </p:cNvPr>
          <p:cNvSpPr/>
          <p:nvPr/>
        </p:nvSpPr>
        <p:spPr>
          <a:xfrm>
            <a:off x="4661210" y="2216238"/>
            <a:ext cx="7373525" cy="41734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評価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・新プランにおいても、引続き</a:t>
            </a:r>
            <a:endParaRPr lang="en-US" altLang="ja-JP" sz="30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地域医療構想との整合を図っていく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kumimoji="1" lang="ja-JP" altLang="en-US" dirty="0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1D5DB3F-62B3-45FD-B68D-B08CFE0CE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9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5F16F53-FD91-4FE3-B2EA-B476EFF6AC4A}"/>
              </a:ext>
            </a:extLst>
          </p:cNvPr>
          <p:cNvSpPr/>
          <p:nvPr/>
        </p:nvSpPr>
        <p:spPr>
          <a:xfrm>
            <a:off x="4661210" y="4415721"/>
            <a:ext cx="7373525" cy="20115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3D5875D-B54C-4609-B0EA-5ACE3E022BC9}"/>
              </a:ext>
            </a:extLst>
          </p:cNvPr>
          <p:cNvSpPr/>
          <p:nvPr/>
        </p:nvSpPr>
        <p:spPr>
          <a:xfrm>
            <a:off x="4661210" y="2163190"/>
            <a:ext cx="7373525" cy="2215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95C734-4E32-4693-80B3-19F7B0C81281}"/>
              </a:ext>
            </a:extLst>
          </p:cNvPr>
          <p:cNvSpPr txBox="1"/>
          <p:nvPr/>
        </p:nvSpPr>
        <p:spPr>
          <a:xfrm>
            <a:off x="4661210" y="2261285"/>
            <a:ext cx="72952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◎達成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lang="ja-JP" altLang="en-US" sz="30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認知症サポート医、認知症認定看護師</a:t>
            </a:r>
            <a:endParaRPr lang="en-US" altLang="ja-JP" sz="30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0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の養成　など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543313-67A8-4D29-BF58-06455C76BD5D}"/>
              </a:ext>
            </a:extLst>
          </p:cNvPr>
          <p:cNvSpPr txBox="1"/>
          <p:nvPr/>
        </p:nvSpPr>
        <p:spPr>
          <a:xfrm>
            <a:off x="4661210" y="4564032"/>
            <a:ext cx="690260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△一部達成・未達成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救急専門医の配置（ただし</a:t>
            </a:r>
            <a:r>
              <a:rPr lang="en-US" altLang="ja-JP" sz="30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R4</a:t>
            </a:r>
            <a:r>
              <a:rPr lang="ja-JP" altLang="en-US" sz="30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年度で</a:t>
            </a:r>
            <a:endParaRPr lang="en-US" altLang="ja-JP" sz="30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0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 達成）　など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BD11119-50E2-4CDD-9728-71F7A1432A0B}"/>
              </a:ext>
            </a:extLst>
          </p:cNvPr>
          <p:cNvSpPr/>
          <p:nvPr/>
        </p:nvSpPr>
        <p:spPr>
          <a:xfrm>
            <a:off x="4661210" y="2216238"/>
            <a:ext cx="7373525" cy="41734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評価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・認知症患者サポート体制は強化され、</a:t>
            </a:r>
            <a:endParaRPr lang="en-US" altLang="ja-JP" sz="3000" b="1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　感染症対策、災害拠点病院としての</a:t>
            </a:r>
            <a:endParaRPr lang="en-US" altLang="ja-JP" sz="3000" b="1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　機能も向上した</a:t>
            </a:r>
            <a:endParaRPr lang="en-US" altLang="ja-JP" sz="3000" b="1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defRPr/>
            </a:pPr>
            <a:endParaRPr lang="ja-JP" altLang="en-US" sz="3000" b="1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・救急医療体制の強化、開発型医療の</a:t>
            </a:r>
            <a:endParaRPr lang="en-US" altLang="ja-JP" sz="3000" b="1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　推進に向け引続き検討していく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１ー２　新金沢市立病院経営計画の評価と課題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779DB-3E3C-4A9E-836F-E113553200DA}"/>
              </a:ext>
            </a:extLst>
          </p:cNvPr>
          <p:cNvSpPr txBox="1"/>
          <p:nvPr/>
        </p:nvSpPr>
        <p:spPr>
          <a:xfrm>
            <a:off x="591785" y="1217742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②提供する医療の質の確保</a:t>
            </a:r>
            <a:r>
              <a:rPr lang="ja-JP" altLang="en-US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（施策番号</a:t>
            </a:r>
            <a:r>
              <a:rPr lang="en-US" altLang="ja-JP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2~22</a:t>
            </a:r>
            <a:r>
              <a:rPr lang="ja-JP" altLang="en-US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66A9895-E304-4AE1-AA2F-7AB125ACFA31}"/>
              </a:ext>
            </a:extLst>
          </p:cNvPr>
          <p:cNvSpPr/>
          <p:nvPr/>
        </p:nvSpPr>
        <p:spPr>
          <a:xfrm>
            <a:off x="416321" y="2163190"/>
            <a:ext cx="4166620" cy="42264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D14F2D6F-BCA6-4025-A3CB-4D24E658D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8801936"/>
              </p:ext>
            </p:extLst>
          </p:nvPr>
        </p:nvGraphicFramePr>
        <p:xfrm>
          <a:off x="-159833" y="2444551"/>
          <a:ext cx="5481504" cy="36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33E754-2B7D-4EAA-B6A7-DAC9423E79BC}"/>
              </a:ext>
            </a:extLst>
          </p:cNvPr>
          <p:cNvSpPr/>
          <p:nvPr/>
        </p:nvSpPr>
        <p:spPr>
          <a:xfrm>
            <a:off x="879214" y="5914049"/>
            <a:ext cx="3349128" cy="5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srgbClr val="75BDA7">
                    <a:lumMod val="50000"/>
                  </a:srgbClr>
                </a:solidFill>
                <a:latin typeface="游ゴシック" panose="020F0502020204030204"/>
                <a:ea typeface="游ゴシック" panose="020B0400000000000000" pitchFamily="50" charset="-128"/>
              </a:rPr>
              <a:t>1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施策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 21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施策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1D5DB3F-62B3-45FD-B68D-B08CFE0CE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2BE891B-29C4-4334-8107-66D07163AE70}"/>
              </a:ext>
            </a:extLst>
          </p:cNvPr>
          <p:cNvSpPr/>
          <p:nvPr/>
        </p:nvSpPr>
        <p:spPr>
          <a:xfrm>
            <a:off x="906355" y="2219372"/>
            <a:ext cx="3349128" cy="5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達成率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2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8" grpId="0">
        <p:bldAsOne/>
      </p:bldGraphic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１ー２　新金沢市立病院経営計画の評価と課題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779DB-3E3C-4A9E-836F-E113553200DA}"/>
              </a:ext>
            </a:extLst>
          </p:cNvPr>
          <p:cNvSpPr txBox="1"/>
          <p:nvPr/>
        </p:nvSpPr>
        <p:spPr>
          <a:xfrm>
            <a:off x="591785" y="1217742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③地域住民を中心とした医療の実現</a:t>
            </a:r>
            <a:r>
              <a:rPr lang="ja-JP" altLang="en-US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（施策番号</a:t>
            </a:r>
            <a:r>
              <a:rPr lang="en-US" altLang="ja-JP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23~31</a:t>
            </a:r>
            <a:r>
              <a:rPr lang="ja-JP" altLang="en-US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66A9895-E304-4AE1-AA2F-7AB125ACFA31}"/>
              </a:ext>
            </a:extLst>
          </p:cNvPr>
          <p:cNvSpPr/>
          <p:nvPr/>
        </p:nvSpPr>
        <p:spPr>
          <a:xfrm>
            <a:off x="416321" y="2163190"/>
            <a:ext cx="4166620" cy="42264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D14F2D6F-BCA6-4025-A3CB-4D24E658D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975001"/>
              </p:ext>
            </p:extLst>
          </p:nvPr>
        </p:nvGraphicFramePr>
        <p:xfrm>
          <a:off x="-159833" y="2444551"/>
          <a:ext cx="5481504" cy="36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3D5875D-B54C-4609-B0EA-5ACE3E022BC9}"/>
              </a:ext>
            </a:extLst>
          </p:cNvPr>
          <p:cNvSpPr/>
          <p:nvPr/>
        </p:nvSpPr>
        <p:spPr>
          <a:xfrm>
            <a:off x="4661210" y="2163190"/>
            <a:ext cx="7373525" cy="2215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33E754-2B7D-4EAA-B6A7-DAC9423E79BC}"/>
              </a:ext>
            </a:extLst>
          </p:cNvPr>
          <p:cNvSpPr/>
          <p:nvPr/>
        </p:nvSpPr>
        <p:spPr>
          <a:xfrm>
            <a:off x="879214" y="5914049"/>
            <a:ext cx="3349128" cy="5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rgbClr val="75BDA7">
                    <a:lumMod val="50000"/>
                  </a:srgbClr>
                </a:solidFill>
                <a:latin typeface="游ゴシック" panose="020F0502020204030204"/>
                <a:ea typeface="游ゴシック" panose="020B0400000000000000" pitchFamily="50" charset="-128"/>
              </a:rPr>
              <a:t>８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施策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 </a:t>
            </a:r>
            <a:r>
              <a:rPr lang="ja-JP" altLang="en-US" b="1" dirty="0">
                <a:solidFill>
                  <a:srgbClr val="75BDA7">
                    <a:lumMod val="50000"/>
                  </a:srgbClr>
                </a:solidFill>
                <a:latin typeface="游ゴシック" panose="020F0502020204030204"/>
                <a:ea typeface="游ゴシック" panose="020B0400000000000000" pitchFamily="50" charset="-128"/>
              </a:rPr>
              <a:t>９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施策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5F16F53-FD91-4FE3-B2EA-B476EFF6AC4A}"/>
              </a:ext>
            </a:extLst>
          </p:cNvPr>
          <p:cNvSpPr/>
          <p:nvPr/>
        </p:nvSpPr>
        <p:spPr>
          <a:xfrm>
            <a:off x="4661210" y="4415721"/>
            <a:ext cx="7373525" cy="20115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95C734-4E32-4693-80B3-19F7B0C81281}"/>
              </a:ext>
            </a:extLst>
          </p:cNvPr>
          <p:cNvSpPr txBox="1"/>
          <p:nvPr/>
        </p:nvSpPr>
        <p:spPr>
          <a:xfrm>
            <a:off x="4661210" y="2261285"/>
            <a:ext cx="72952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◎達成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lang="ja-JP" altLang="en-US" sz="30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公民館等での講演</a:t>
            </a:r>
            <a:endParaRPr lang="en-US" altLang="ja-JP" sz="30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市民講座の開催　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543313-67A8-4D29-BF58-06455C76BD5D}"/>
              </a:ext>
            </a:extLst>
          </p:cNvPr>
          <p:cNvSpPr txBox="1"/>
          <p:nvPr/>
        </p:nvSpPr>
        <p:spPr>
          <a:xfrm>
            <a:off x="4661210" y="4564032"/>
            <a:ext cx="69026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△一部達成・未達成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lang="ja-JP" altLang="en-US" sz="30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介護施設との地域連携システムの</a:t>
            </a:r>
            <a:endParaRPr lang="en-US" altLang="ja-JP" sz="30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 構築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2BE891B-29C4-4334-8107-66D07163AE70}"/>
              </a:ext>
            </a:extLst>
          </p:cNvPr>
          <p:cNvSpPr/>
          <p:nvPr/>
        </p:nvSpPr>
        <p:spPr>
          <a:xfrm>
            <a:off x="906355" y="2219372"/>
            <a:ext cx="3349128" cy="5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達成率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51BA475-B150-4798-A5D7-F6D11DCA3153}"/>
              </a:ext>
            </a:extLst>
          </p:cNvPr>
          <p:cNvSpPr/>
          <p:nvPr/>
        </p:nvSpPr>
        <p:spPr>
          <a:xfrm>
            <a:off x="4661210" y="2216238"/>
            <a:ext cx="7373525" cy="41734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評価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・在宅医療の支援として医師、看護師に</a:t>
            </a:r>
            <a:endParaRPr lang="en-US" altLang="ja-JP" sz="3000" b="1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　よる退院後在宅訪問を開始しており、</a:t>
            </a:r>
            <a:endParaRPr lang="en-US" altLang="ja-JP" sz="3000" b="1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　今後も地域連携室の機能強化が求め</a:t>
            </a:r>
            <a:endParaRPr lang="en-US" altLang="ja-JP" sz="3000" b="1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　られる</a:t>
            </a:r>
            <a:endParaRPr kumimoji="1" lang="ja-JP" altLang="en-US" dirty="0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1D5DB3F-62B3-45FD-B68D-B08CFE0CE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１ー２　新金沢市立病院経営計画の評価と課題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779DB-3E3C-4A9E-836F-E113553200DA}"/>
              </a:ext>
            </a:extLst>
          </p:cNvPr>
          <p:cNvSpPr txBox="1"/>
          <p:nvPr/>
        </p:nvSpPr>
        <p:spPr>
          <a:xfrm>
            <a:off x="591785" y="1217742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④地域包括ケアを支援する医療の確保</a:t>
            </a:r>
            <a:r>
              <a:rPr lang="ja-JP" altLang="en-US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（施策番号</a:t>
            </a:r>
            <a:r>
              <a:rPr lang="en-US" altLang="ja-JP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32~33</a:t>
            </a:r>
            <a:r>
              <a:rPr lang="ja-JP" altLang="en-US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66A9895-E304-4AE1-AA2F-7AB125ACFA31}"/>
              </a:ext>
            </a:extLst>
          </p:cNvPr>
          <p:cNvSpPr/>
          <p:nvPr/>
        </p:nvSpPr>
        <p:spPr>
          <a:xfrm>
            <a:off x="416321" y="2163190"/>
            <a:ext cx="4166620" cy="42264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D14F2D6F-BCA6-4025-A3CB-4D24E658DAF7}"/>
              </a:ext>
            </a:extLst>
          </p:cNvPr>
          <p:cNvGraphicFramePr/>
          <p:nvPr/>
        </p:nvGraphicFramePr>
        <p:xfrm>
          <a:off x="-159833" y="2444551"/>
          <a:ext cx="5481504" cy="36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3D5875D-B54C-4609-B0EA-5ACE3E022BC9}"/>
              </a:ext>
            </a:extLst>
          </p:cNvPr>
          <p:cNvSpPr/>
          <p:nvPr/>
        </p:nvSpPr>
        <p:spPr>
          <a:xfrm>
            <a:off x="4661210" y="2163190"/>
            <a:ext cx="7373525" cy="2215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33E754-2B7D-4EAA-B6A7-DAC9423E79BC}"/>
              </a:ext>
            </a:extLst>
          </p:cNvPr>
          <p:cNvSpPr/>
          <p:nvPr/>
        </p:nvSpPr>
        <p:spPr>
          <a:xfrm>
            <a:off x="879214" y="5914049"/>
            <a:ext cx="3349128" cy="5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１施策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２施策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5F16F53-FD91-4FE3-B2EA-B476EFF6AC4A}"/>
              </a:ext>
            </a:extLst>
          </p:cNvPr>
          <p:cNvSpPr/>
          <p:nvPr/>
        </p:nvSpPr>
        <p:spPr>
          <a:xfrm>
            <a:off x="4661210" y="4415721"/>
            <a:ext cx="7373525" cy="20115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95C734-4E32-4693-80B3-19F7B0C81281}"/>
              </a:ext>
            </a:extLst>
          </p:cNvPr>
          <p:cNvSpPr txBox="1"/>
          <p:nvPr/>
        </p:nvSpPr>
        <p:spPr>
          <a:xfrm>
            <a:off x="4661210" y="2261285"/>
            <a:ext cx="7295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◎達成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入退院支援室の設置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543313-67A8-4D29-BF58-06455C76BD5D}"/>
              </a:ext>
            </a:extLst>
          </p:cNvPr>
          <p:cNvSpPr txBox="1"/>
          <p:nvPr/>
        </p:nvSpPr>
        <p:spPr>
          <a:xfrm>
            <a:off x="4661210" y="4564032"/>
            <a:ext cx="69026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△一部達成・未達成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地域共通カルテの開発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2BE891B-29C4-4334-8107-66D07163AE70}"/>
              </a:ext>
            </a:extLst>
          </p:cNvPr>
          <p:cNvSpPr/>
          <p:nvPr/>
        </p:nvSpPr>
        <p:spPr>
          <a:xfrm>
            <a:off x="906355" y="2219372"/>
            <a:ext cx="3349128" cy="5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達成率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156B246-14B0-4172-89E5-CDE1407AB562}"/>
              </a:ext>
            </a:extLst>
          </p:cNvPr>
          <p:cNvSpPr/>
          <p:nvPr/>
        </p:nvSpPr>
        <p:spPr>
          <a:xfrm>
            <a:off x="4661210" y="2216238"/>
            <a:ext cx="7373525" cy="41734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評価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・地域共通カルテの効果的な運用に向け</a:t>
            </a:r>
            <a:endParaRPr lang="en-US" altLang="ja-JP" sz="3000" b="1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　今後も検討が必要である</a:t>
            </a:r>
            <a:endParaRPr kumimoji="1" lang="ja-JP" altLang="en-US" dirty="0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1D5DB3F-62B3-45FD-B68D-B08CFE0CE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3D5875D-B54C-4609-B0EA-5ACE3E022BC9}"/>
              </a:ext>
            </a:extLst>
          </p:cNvPr>
          <p:cNvSpPr/>
          <p:nvPr/>
        </p:nvSpPr>
        <p:spPr>
          <a:xfrm>
            <a:off x="4661210" y="2163190"/>
            <a:ext cx="7373525" cy="2215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5F16F53-FD91-4FE3-B2EA-B476EFF6AC4A}"/>
              </a:ext>
            </a:extLst>
          </p:cNvPr>
          <p:cNvSpPr/>
          <p:nvPr/>
        </p:nvSpPr>
        <p:spPr>
          <a:xfrm>
            <a:off x="4661210" y="4415721"/>
            <a:ext cx="7373525" cy="20115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95C734-4E32-4693-80B3-19F7B0C81281}"/>
              </a:ext>
            </a:extLst>
          </p:cNvPr>
          <p:cNvSpPr txBox="1"/>
          <p:nvPr/>
        </p:nvSpPr>
        <p:spPr>
          <a:xfrm>
            <a:off x="4661210" y="2261285"/>
            <a:ext cx="7295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◎達成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ベンチマークを用いた価格交渉　など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543313-67A8-4D29-BF58-06455C76BD5D}"/>
              </a:ext>
            </a:extLst>
          </p:cNvPr>
          <p:cNvSpPr txBox="1"/>
          <p:nvPr/>
        </p:nvSpPr>
        <p:spPr>
          <a:xfrm>
            <a:off x="4661210" y="4564032"/>
            <a:ext cx="69026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△一部達成・未達成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部門別経営分析の実施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2FBE989-AAE7-48B9-B0A1-122BD44B7719}"/>
              </a:ext>
            </a:extLst>
          </p:cNvPr>
          <p:cNvSpPr/>
          <p:nvPr/>
        </p:nvSpPr>
        <p:spPr>
          <a:xfrm>
            <a:off x="4661210" y="2216238"/>
            <a:ext cx="7373525" cy="41734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評価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・引続き経費の削減に取り組むとともに、</a:t>
            </a:r>
            <a:endParaRPr lang="en-US" altLang="ja-JP" sz="3000" b="1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　部門別経営分析等により収入、支出の</a:t>
            </a:r>
            <a:endParaRPr lang="en-US" altLang="ja-JP" sz="3000" b="1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　両面から経営改善を図っていく必要が</a:t>
            </a:r>
            <a:endParaRPr lang="en-US" altLang="ja-JP" sz="3000" b="1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　ある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１ー２　新金沢市立病院経営計画の評価と課題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779DB-3E3C-4A9E-836F-E113553200DA}"/>
              </a:ext>
            </a:extLst>
          </p:cNvPr>
          <p:cNvSpPr txBox="1"/>
          <p:nvPr/>
        </p:nvSpPr>
        <p:spPr>
          <a:xfrm>
            <a:off x="591785" y="1217742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⑤経営の分析と効率化、経営形態のあり方</a:t>
            </a:r>
            <a:r>
              <a:rPr lang="ja-JP" altLang="en-US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（施策番号</a:t>
            </a:r>
            <a:r>
              <a:rPr lang="en-US" altLang="ja-JP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34~46</a:t>
            </a:r>
            <a:r>
              <a:rPr lang="ja-JP" altLang="en-US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66A9895-E304-4AE1-AA2F-7AB125ACFA31}"/>
              </a:ext>
            </a:extLst>
          </p:cNvPr>
          <p:cNvSpPr/>
          <p:nvPr/>
        </p:nvSpPr>
        <p:spPr>
          <a:xfrm>
            <a:off x="416321" y="2163190"/>
            <a:ext cx="4166620" cy="42264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D14F2D6F-BCA6-4025-A3CB-4D24E658D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452741"/>
              </p:ext>
            </p:extLst>
          </p:nvPr>
        </p:nvGraphicFramePr>
        <p:xfrm>
          <a:off x="-159833" y="2444551"/>
          <a:ext cx="5481504" cy="36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33E754-2B7D-4EAA-B6A7-DAC9423E79BC}"/>
              </a:ext>
            </a:extLst>
          </p:cNvPr>
          <p:cNvSpPr/>
          <p:nvPr/>
        </p:nvSpPr>
        <p:spPr>
          <a:xfrm>
            <a:off x="879214" y="5914049"/>
            <a:ext cx="3349128" cy="5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12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施策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 13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施策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1D5DB3F-62B3-45FD-B68D-B08CFE0CE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2BE891B-29C4-4334-8107-66D07163AE70}"/>
              </a:ext>
            </a:extLst>
          </p:cNvPr>
          <p:cNvSpPr/>
          <p:nvPr/>
        </p:nvSpPr>
        <p:spPr>
          <a:xfrm>
            <a:off x="906355" y="2219372"/>
            <a:ext cx="3349128" cy="5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達成率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5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8" grpId="0">
        <p:bldAsOne/>
      </p:bldGraphic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3D5875D-B54C-4609-B0EA-5ACE3E022BC9}"/>
              </a:ext>
            </a:extLst>
          </p:cNvPr>
          <p:cNvSpPr/>
          <p:nvPr/>
        </p:nvSpPr>
        <p:spPr>
          <a:xfrm>
            <a:off x="4661210" y="2163190"/>
            <a:ext cx="7373525" cy="2215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5F16F53-FD91-4FE3-B2EA-B476EFF6AC4A}"/>
              </a:ext>
            </a:extLst>
          </p:cNvPr>
          <p:cNvSpPr/>
          <p:nvPr/>
        </p:nvSpPr>
        <p:spPr>
          <a:xfrm>
            <a:off x="4661210" y="4415721"/>
            <a:ext cx="7373525" cy="20115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95C734-4E32-4693-80B3-19F7B0C81281}"/>
              </a:ext>
            </a:extLst>
          </p:cNvPr>
          <p:cNvSpPr txBox="1"/>
          <p:nvPr/>
        </p:nvSpPr>
        <p:spPr>
          <a:xfrm>
            <a:off x="4661210" y="2261285"/>
            <a:ext cx="72952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◎達成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ナンシー市への医師派遣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0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同市からの医学生の受け入れ　など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543313-67A8-4D29-BF58-06455C76BD5D}"/>
              </a:ext>
            </a:extLst>
          </p:cNvPr>
          <p:cNvSpPr txBox="1"/>
          <p:nvPr/>
        </p:nvSpPr>
        <p:spPr>
          <a:xfrm>
            <a:off x="4661210" y="4564032"/>
            <a:ext cx="7295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△一部達成・未達成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認定看護師等を１年に２名育成　など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FC9215C-E46C-4FC3-B849-9882D57B73FB}"/>
              </a:ext>
            </a:extLst>
          </p:cNvPr>
          <p:cNvSpPr/>
          <p:nvPr/>
        </p:nvSpPr>
        <p:spPr>
          <a:xfrm>
            <a:off x="4661210" y="2216238"/>
            <a:ext cx="7373525" cy="41734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評価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・職員の資格取得に対しては一定の</a:t>
            </a:r>
            <a:endParaRPr lang="en-US" altLang="ja-JP" sz="3000" b="1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　成果が見られたが、研修プログラムの</a:t>
            </a:r>
            <a:endParaRPr lang="en-US" altLang="ja-JP" sz="3000" b="1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　作成については、今後優先度等も</a:t>
            </a:r>
            <a:endParaRPr lang="en-US" altLang="ja-JP" sz="3000" b="1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　考慮し、検討していく必要がある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１ー２　新金沢市立病院経営計画の評価と課題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779DB-3E3C-4A9E-836F-E113553200DA}"/>
              </a:ext>
            </a:extLst>
          </p:cNvPr>
          <p:cNvSpPr txBox="1"/>
          <p:nvPr/>
        </p:nvSpPr>
        <p:spPr>
          <a:xfrm>
            <a:off x="591785" y="1217742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⑥職員の教育・研究・研究体制の強化</a:t>
            </a:r>
            <a:r>
              <a:rPr lang="ja-JP" altLang="en-US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（施策番号</a:t>
            </a:r>
            <a:r>
              <a:rPr lang="en-US" altLang="ja-JP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47~54</a:t>
            </a:r>
            <a:r>
              <a:rPr lang="ja-JP" altLang="en-US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66A9895-E304-4AE1-AA2F-7AB125ACFA31}"/>
              </a:ext>
            </a:extLst>
          </p:cNvPr>
          <p:cNvSpPr/>
          <p:nvPr/>
        </p:nvSpPr>
        <p:spPr>
          <a:xfrm>
            <a:off x="416321" y="2163190"/>
            <a:ext cx="4166620" cy="42264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D14F2D6F-BCA6-4025-A3CB-4D24E658D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951421"/>
              </p:ext>
            </p:extLst>
          </p:nvPr>
        </p:nvGraphicFramePr>
        <p:xfrm>
          <a:off x="-159833" y="2444551"/>
          <a:ext cx="5481504" cy="36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33E754-2B7D-4EAA-B6A7-DAC9423E79BC}"/>
              </a:ext>
            </a:extLst>
          </p:cNvPr>
          <p:cNvSpPr/>
          <p:nvPr/>
        </p:nvSpPr>
        <p:spPr>
          <a:xfrm>
            <a:off x="879214" y="5914049"/>
            <a:ext cx="3349128" cy="5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rgbClr val="75BDA7">
                    <a:lumMod val="50000"/>
                  </a:srgbClr>
                </a:solidFill>
                <a:latin typeface="游ゴシック" panose="020F0502020204030204"/>
                <a:ea typeface="游ゴシック" panose="020B0400000000000000" pitchFamily="50" charset="-128"/>
              </a:rPr>
              <a:t>４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施策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８施策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1D5DB3F-62B3-45FD-B68D-B08CFE0CE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2BE891B-29C4-4334-8107-66D07163AE70}"/>
              </a:ext>
            </a:extLst>
          </p:cNvPr>
          <p:cNvSpPr/>
          <p:nvPr/>
        </p:nvSpPr>
        <p:spPr>
          <a:xfrm>
            <a:off x="906355" y="2219372"/>
            <a:ext cx="3349128" cy="5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達成率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3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8" grpId="0">
        <p:bldAsOne/>
      </p:bldGraphic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3D5875D-B54C-4609-B0EA-5ACE3E022BC9}"/>
              </a:ext>
            </a:extLst>
          </p:cNvPr>
          <p:cNvSpPr/>
          <p:nvPr/>
        </p:nvSpPr>
        <p:spPr>
          <a:xfrm>
            <a:off x="4661210" y="2163190"/>
            <a:ext cx="7373525" cy="2215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5F16F53-FD91-4FE3-B2EA-B476EFF6AC4A}"/>
              </a:ext>
            </a:extLst>
          </p:cNvPr>
          <p:cNvSpPr/>
          <p:nvPr/>
        </p:nvSpPr>
        <p:spPr>
          <a:xfrm>
            <a:off x="4661210" y="4415721"/>
            <a:ext cx="7373525" cy="20115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95C734-4E32-4693-80B3-19F7B0C81281}"/>
              </a:ext>
            </a:extLst>
          </p:cNvPr>
          <p:cNvSpPr txBox="1"/>
          <p:nvPr/>
        </p:nvSpPr>
        <p:spPr>
          <a:xfrm>
            <a:off x="4661210" y="2261285"/>
            <a:ext cx="7295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◎達成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仮眠室、浴室等の整備　など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543313-67A8-4D29-BF58-06455C76BD5D}"/>
              </a:ext>
            </a:extLst>
          </p:cNvPr>
          <p:cNvSpPr txBox="1"/>
          <p:nvPr/>
        </p:nvSpPr>
        <p:spPr>
          <a:xfrm>
            <a:off x="4661210" y="4564032"/>
            <a:ext cx="6902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△一部達成・未達成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医療クラークを増員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0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（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50: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１から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30: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１へ</a:t>
            </a:r>
            <a:r>
              <a:rPr lang="ja-JP" altLang="en-US" sz="30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41B5BBD-5981-4CAF-9B70-B9DB7AC83C50}"/>
              </a:ext>
            </a:extLst>
          </p:cNvPr>
          <p:cNvSpPr/>
          <p:nvPr/>
        </p:nvSpPr>
        <p:spPr>
          <a:xfrm>
            <a:off x="4661210" y="2216238"/>
            <a:ext cx="7373525" cy="41734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評価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・働き方改革を推進するうえで重要な</a:t>
            </a:r>
            <a:endParaRPr lang="en-US" altLang="ja-JP" sz="3000" b="1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　課題であり、デジタル化や</a:t>
            </a:r>
            <a:r>
              <a:rPr lang="en-US" altLang="ja-JP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DX</a:t>
            </a: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など</a:t>
            </a:r>
            <a:endParaRPr lang="en-US" altLang="ja-JP" sz="3000" b="1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　多様な観点からも検討していく必要が</a:t>
            </a:r>
            <a:endParaRPr lang="en-US" altLang="ja-JP" sz="3000" b="1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　ある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１ー２　新金沢市立病院経営計画の評価と課題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779DB-3E3C-4A9E-836F-E113553200DA}"/>
              </a:ext>
            </a:extLst>
          </p:cNvPr>
          <p:cNvSpPr txBox="1"/>
          <p:nvPr/>
        </p:nvSpPr>
        <p:spPr>
          <a:xfrm>
            <a:off x="591785" y="1217742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⑦職員の勤務環境の改善</a:t>
            </a:r>
            <a:r>
              <a:rPr lang="ja-JP" altLang="en-US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（施策番号</a:t>
            </a:r>
            <a:r>
              <a:rPr lang="en-US" altLang="ja-JP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55~57</a:t>
            </a:r>
            <a:r>
              <a:rPr lang="ja-JP" altLang="en-US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66A9895-E304-4AE1-AA2F-7AB125ACFA31}"/>
              </a:ext>
            </a:extLst>
          </p:cNvPr>
          <p:cNvSpPr/>
          <p:nvPr/>
        </p:nvSpPr>
        <p:spPr>
          <a:xfrm>
            <a:off x="416321" y="2163190"/>
            <a:ext cx="4166620" cy="42264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D14F2D6F-BCA6-4025-A3CB-4D24E658D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222075"/>
              </p:ext>
            </p:extLst>
          </p:nvPr>
        </p:nvGraphicFramePr>
        <p:xfrm>
          <a:off x="-159833" y="2444551"/>
          <a:ext cx="5481504" cy="36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33E754-2B7D-4EAA-B6A7-DAC9423E79BC}"/>
              </a:ext>
            </a:extLst>
          </p:cNvPr>
          <p:cNvSpPr/>
          <p:nvPr/>
        </p:nvSpPr>
        <p:spPr>
          <a:xfrm>
            <a:off x="879214" y="5914049"/>
            <a:ext cx="3349128" cy="5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rgbClr val="75BDA7">
                    <a:lumMod val="50000"/>
                  </a:srgbClr>
                </a:solidFill>
                <a:latin typeface="游ゴシック" panose="020F0502020204030204"/>
                <a:ea typeface="游ゴシック" panose="020B0400000000000000" pitchFamily="50" charset="-128"/>
              </a:rPr>
              <a:t>２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施策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３施策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1D5DB3F-62B3-45FD-B68D-B08CFE0CE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2BE891B-29C4-4334-8107-66D07163AE70}"/>
              </a:ext>
            </a:extLst>
          </p:cNvPr>
          <p:cNvSpPr/>
          <p:nvPr/>
        </p:nvSpPr>
        <p:spPr>
          <a:xfrm>
            <a:off x="906355" y="2219372"/>
            <a:ext cx="3349128" cy="5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達成率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1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8" grpId="0">
        <p:bldAsOne/>
      </p:bldGraphic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6466" y="534256"/>
            <a:ext cx="2858666" cy="837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ja-JP" altLang="en-US" sz="4000" b="1" dirty="0">
                <a:latin typeface="+mn-ea"/>
                <a:ea typeface="+mn-ea"/>
              </a:rPr>
              <a:t>本日の次第</a:t>
            </a:r>
            <a:endParaRPr lang="en-US" altLang="ja-JP" sz="4000" b="1" dirty="0">
              <a:latin typeface="+mn-ea"/>
              <a:ea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A2CECE7-8305-4490-9F97-328A4A3B3F97}" type="slidenum">
              <a:rPr kumimoji="0" lang="en-US" altLang="ja-JP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kumimoji="0" lang="en-US" altLang="ja-JP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BF47BC5-C7D8-4B8E-8D1D-61BA80E0E8C1}"/>
              </a:ext>
            </a:extLst>
          </p:cNvPr>
          <p:cNvSpPr/>
          <p:nvPr/>
        </p:nvSpPr>
        <p:spPr>
          <a:xfrm>
            <a:off x="4520629" y="2270589"/>
            <a:ext cx="4530904" cy="226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プレースホルダー 6" descr="聴診器 ">
            <a:extLst>
              <a:ext uri="{FF2B5EF4-FFF2-40B4-BE49-F238E27FC236}">
                <a16:creationId xmlns:a16="http://schemas.microsoft.com/office/drawing/2014/main" id="{308B4157-F8F4-4EEB-A0C5-A8DEF55DD0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/>
          <a:stretch/>
        </p:blipFill>
        <p:spPr>
          <a:xfrm>
            <a:off x="8876870" y="-1131"/>
            <a:ext cx="3363451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字幕 5">
            <a:extLst>
              <a:ext uri="{FF2B5EF4-FFF2-40B4-BE49-F238E27FC236}">
                <a16:creationId xmlns:a16="http://schemas.microsoft.com/office/drawing/2014/main" id="{9F3B62F8-BF97-4852-99BD-2383D31D0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466" y="2008438"/>
            <a:ext cx="11451282" cy="3755364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algn="l"/>
            <a:r>
              <a:rPr lang="ja-JP" altLang="en-US" sz="3000" dirty="0"/>
              <a:t>１．経営強化プラン策定の必要性</a:t>
            </a:r>
            <a:endParaRPr lang="en-US" altLang="ja-JP" sz="3000" dirty="0"/>
          </a:p>
          <a:p>
            <a:pPr algn="l"/>
            <a:r>
              <a:rPr lang="ja-JP" altLang="en-US" sz="3000" dirty="0"/>
              <a:t>　１－１ 総務省 経営強化ガイドラインの内容</a:t>
            </a:r>
            <a:endParaRPr lang="en-US" altLang="ja-JP" sz="3000" dirty="0"/>
          </a:p>
          <a:p>
            <a:pPr algn="l"/>
            <a:r>
              <a:rPr lang="ja-JP" altLang="en-US" sz="3000" dirty="0"/>
              <a:t>　１－２ 新金沢市立病院経営計画の評価と課題</a:t>
            </a:r>
            <a:endParaRPr lang="en-US" altLang="ja-JP" sz="3000" dirty="0"/>
          </a:p>
          <a:p>
            <a:pPr algn="l"/>
            <a:r>
              <a:rPr lang="ja-JP" altLang="en-US" sz="3000" dirty="0"/>
              <a:t>　　　　（</a:t>
            </a:r>
            <a:r>
              <a:rPr lang="en-US" altLang="ja-JP" sz="3000" dirty="0"/>
              <a:t>H29</a:t>
            </a:r>
            <a:r>
              <a:rPr lang="ja-JP" altLang="en-US" sz="3000" dirty="0"/>
              <a:t>～</a:t>
            </a:r>
            <a:r>
              <a:rPr lang="en-US" altLang="ja-JP" sz="3000" dirty="0"/>
              <a:t>R2</a:t>
            </a:r>
            <a:r>
              <a:rPr lang="ja-JP" altLang="en-US" sz="3000" dirty="0"/>
              <a:t>）</a:t>
            </a:r>
            <a:endParaRPr lang="en-US" altLang="ja-JP" sz="3000" dirty="0"/>
          </a:p>
          <a:p>
            <a:pPr algn="l"/>
            <a:endParaRPr lang="en-US" altLang="ja-JP" sz="3000" dirty="0"/>
          </a:p>
          <a:p>
            <a:pPr algn="l"/>
            <a:r>
              <a:rPr lang="ja-JP" altLang="en-US" sz="3000" dirty="0"/>
              <a:t>２．金沢市立病院経営強化プラン骨子案</a:t>
            </a:r>
          </a:p>
        </p:txBody>
      </p:sp>
      <p:sp>
        <p:nvSpPr>
          <p:cNvPr id="63" name="字幕 5">
            <a:extLst>
              <a:ext uri="{FF2B5EF4-FFF2-40B4-BE49-F238E27FC236}">
                <a16:creationId xmlns:a16="http://schemas.microsoft.com/office/drawing/2014/main" id="{ADF0E3F8-BDB1-417D-8467-9022C687BAEA}"/>
              </a:ext>
            </a:extLst>
          </p:cNvPr>
          <p:cNvSpPr txBox="1">
            <a:spLocks/>
          </p:cNvSpPr>
          <p:nvPr/>
        </p:nvSpPr>
        <p:spPr>
          <a:xfrm>
            <a:off x="456466" y="2008438"/>
            <a:ext cx="11451282" cy="3755364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000" dirty="0">
                <a:solidFill>
                  <a:schemeClr val="bg1">
                    <a:lumMod val="75000"/>
                  </a:schemeClr>
                </a:solidFill>
              </a:rPr>
              <a:t>１．経営強化プラン策定の必要性</a:t>
            </a:r>
            <a:endParaRPr lang="en-US" altLang="ja-JP" sz="3000" dirty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r>
              <a:rPr lang="ja-JP" altLang="en-US" sz="3000" dirty="0"/>
              <a:t>　</a:t>
            </a:r>
            <a:r>
              <a:rPr lang="ja-JP" altLang="en-US" sz="3000" b="1" u="sng" dirty="0">
                <a:highlight>
                  <a:srgbClr val="C0C0C0"/>
                </a:highlight>
              </a:rPr>
              <a:t>１－１ 総務省 経営強化ガイドラインの内容</a:t>
            </a:r>
            <a:endParaRPr lang="en-US" altLang="ja-JP" sz="3000" b="1" u="sng" dirty="0">
              <a:highlight>
                <a:srgbClr val="C0C0C0"/>
              </a:highlight>
            </a:endParaRPr>
          </a:p>
          <a:p>
            <a:pPr algn="l"/>
            <a:r>
              <a:rPr lang="ja-JP" altLang="en-US" sz="3000" dirty="0"/>
              <a:t>　</a:t>
            </a:r>
            <a:r>
              <a:rPr lang="ja-JP" altLang="en-US" sz="3000" dirty="0">
                <a:solidFill>
                  <a:schemeClr val="bg1">
                    <a:lumMod val="75000"/>
                  </a:schemeClr>
                </a:solidFill>
              </a:rPr>
              <a:t>１－２ 新金沢市立病院経営計画の評価と課題</a:t>
            </a:r>
            <a:endParaRPr lang="en-US" altLang="ja-JP" sz="3000" dirty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r>
              <a:rPr lang="ja-JP" altLang="en-US" sz="3000" dirty="0">
                <a:solidFill>
                  <a:schemeClr val="bg1">
                    <a:lumMod val="75000"/>
                  </a:schemeClr>
                </a:solidFill>
              </a:rPr>
              <a:t>　　　　（</a:t>
            </a:r>
            <a:r>
              <a:rPr lang="en-US" altLang="ja-JP" sz="3000" dirty="0">
                <a:solidFill>
                  <a:schemeClr val="bg1">
                    <a:lumMod val="75000"/>
                  </a:schemeClr>
                </a:solidFill>
              </a:rPr>
              <a:t>H29</a:t>
            </a:r>
            <a:r>
              <a:rPr lang="ja-JP" altLang="en-US" sz="3000" dirty="0">
                <a:solidFill>
                  <a:schemeClr val="bg1">
                    <a:lumMod val="75000"/>
                  </a:schemeClr>
                </a:solidFill>
              </a:rPr>
              <a:t>～</a:t>
            </a:r>
            <a:r>
              <a:rPr lang="en-US" altLang="ja-JP" sz="3000" dirty="0">
                <a:solidFill>
                  <a:schemeClr val="bg1">
                    <a:lumMod val="75000"/>
                  </a:schemeClr>
                </a:solidFill>
              </a:rPr>
              <a:t>R2</a:t>
            </a:r>
            <a:r>
              <a:rPr lang="ja-JP" altLang="en-US" sz="3000" dirty="0">
                <a:solidFill>
                  <a:schemeClr val="bg1">
                    <a:lumMod val="75000"/>
                  </a:schemeClr>
                </a:solidFill>
              </a:rPr>
              <a:t>）</a:t>
            </a:r>
            <a:endParaRPr lang="en-US" altLang="ja-JP" sz="3000" dirty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endParaRPr lang="en-US" altLang="ja-JP" sz="3000" dirty="0"/>
          </a:p>
          <a:p>
            <a:pPr algn="l"/>
            <a:r>
              <a:rPr lang="ja-JP" altLang="en-US" sz="3000" dirty="0">
                <a:solidFill>
                  <a:schemeClr val="bg1">
                    <a:lumMod val="75000"/>
                  </a:schemeClr>
                </a:solidFill>
              </a:rPr>
              <a:t>２．金沢市立病院経営強化プラン骨子案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321BBE1-64F2-42F3-8358-04F577C32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3D5875D-B54C-4609-B0EA-5ACE3E022BC9}"/>
              </a:ext>
            </a:extLst>
          </p:cNvPr>
          <p:cNvSpPr/>
          <p:nvPr/>
        </p:nvSpPr>
        <p:spPr>
          <a:xfrm>
            <a:off x="4661210" y="2163190"/>
            <a:ext cx="7373525" cy="2215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5F16F53-FD91-4FE3-B2EA-B476EFF6AC4A}"/>
              </a:ext>
            </a:extLst>
          </p:cNvPr>
          <p:cNvSpPr/>
          <p:nvPr/>
        </p:nvSpPr>
        <p:spPr>
          <a:xfrm>
            <a:off x="4661210" y="4415721"/>
            <a:ext cx="7373525" cy="20115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95C734-4E32-4693-80B3-19F7B0C81281}"/>
              </a:ext>
            </a:extLst>
          </p:cNvPr>
          <p:cNvSpPr txBox="1"/>
          <p:nvPr/>
        </p:nvSpPr>
        <p:spPr>
          <a:xfrm>
            <a:off x="4661210" y="2261285"/>
            <a:ext cx="7295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◎達成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ホスピタリティアートの展開　など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543313-67A8-4D29-BF58-06455C76BD5D}"/>
              </a:ext>
            </a:extLst>
          </p:cNvPr>
          <p:cNvSpPr txBox="1"/>
          <p:nvPr/>
        </p:nvSpPr>
        <p:spPr>
          <a:xfrm>
            <a:off x="4661210" y="4564032"/>
            <a:ext cx="69026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△一部達成・未達成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健康や育児支援プログラムを策定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6429A8C-2FD5-4A6A-ABC3-605DA01F7CFB}"/>
              </a:ext>
            </a:extLst>
          </p:cNvPr>
          <p:cNvSpPr/>
          <p:nvPr/>
        </p:nvSpPr>
        <p:spPr>
          <a:xfrm>
            <a:off x="4661210" y="2216238"/>
            <a:ext cx="7373525" cy="41734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評価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・</a:t>
            </a:r>
            <a:r>
              <a:rPr lang="en-US" altLang="ja-JP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with</a:t>
            </a: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コロナ時代における実施方法に</a:t>
            </a:r>
            <a:endParaRPr lang="en-US" altLang="ja-JP" sz="3000" b="1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　ついて、地域の皆様と協議が必要で</a:t>
            </a:r>
            <a:endParaRPr lang="en-US" altLang="ja-JP" sz="3000" b="1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游ゴシック" panose="020B0400000000000000" pitchFamily="50" charset="-128"/>
              </a:rPr>
              <a:t>　ある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１ー２　新金沢市立病院経営計画の評価と課題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779DB-3E3C-4A9E-836F-E113553200DA}"/>
              </a:ext>
            </a:extLst>
          </p:cNvPr>
          <p:cNvSpPr txBox="1"/>
          <p:nvPr/>
        </p:nvSpPr>
        <p:spPr>
          <a:xfrm>
            <a:off x="591785" y="1217742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⑧安らぎの空間の提供と地域連携</a:t>
            </a:r>
            <a:r>
              <a:rPr lang="ja-JP" altLang="en-US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（施策番号</a:t>
            </a:r>
            <a:r>
              <a:rPr lang="en-US" altLang="ja-JP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58~62</a:t>
            </a:r>
            <a:r>
              <a:rPr lang="ja-JP" altLang="en-US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66A9895-E304-4AE1-AA2F-7AB125ACFA31}"/>
              </a:ext>
            </a:extLst>
          </p:cNvPr>
          <p:cNvSpPr/>
          <p:nvPr/>
        </p:nvSpPr>
        <p:spPr>
          <a:xfrm>
            <a:off x="416321" y="2163190"/>
            <a:ext cx="4166620" cy="42264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D14F2D6F-BCA6-4025-A3CB-4D24E658D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480380"/>
              </p:ext>
            </p:extLst>
          </p:nvPr>
        </p:nvGraphicFramePr>
        <p:xfrm>
          <a:off x="-159833" y="2444551"/>
          <a:ext cx="5481504" cy="36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33E754-2B7D-4EAA-B6A7-DAC9423E79BC}"/>
              </a:ext>
            </a:extLst>
          </p:cNvPr>
          <p:cNvSpPr/>
          <p:nvPr/>
        </p:nvSpPr>
        <p:spPr>
          <a:xfrm>
            <a:off x="879214" y="5914049"/>
            <a:ext cx="3349128" cy="5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rgbClr val="75BDA7">
                    <a:lumMod val="50000"/>
                  </a:srgbClr>
                </a:solidFill>
                <a:latin typeface="游ゴシック" panose="020F0502020204030204"/>
                <a:ea typeface="游ゴシック" panose="020B0400000000000000" pitchFamily="50" charset="-128"/>
              </a:rPr>
              <a:t>４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施策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 </a:t>
            </a:r>
            <a:r>
              <a:rPr lang="ja-JP" altLang="en-US" b="1" dirty="0">
                <a:solidFill>
                  <a:srgbClr val="75BDA7">
                    <a:lumMod val="50000"/>
                  </a:srgbClr>
                </a:solidFill>
                <a:latin typeface="游ゴシック" panose="020F0502020204030204"/>
                <a:ea typeface="游ゴシック" panose="020B0400000000000000" pitchFamily="50" charset="-128"/>
              </a:rPr>
              <a:t>５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施策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1D5DB3F-62B3-45FD-B68D-B08CFE0CE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2BE891B-29C4-4334-8107-66D07163AE70}"/>
              </a:ext>
            </a:extLst>
          </p:cNvPr>
          <p:cNvSpPr/>
          <p:nvPr/>
        </p:nvSpPr>
        <p:spPr>
          <a:xfrm>
            <a:off x="906355" y="2219372"/>
            <a:ext cx="3349128" cy="5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達成率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23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8" grpId="0">
        <p:bldAsOne/>
      </p:bldGraphic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１ー２　新金沢市立病院経営計画の評価と課題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779DB-3E3C-4A9E-836F-E113553200DA}"/>
              </a:ext>
            </a:extLst>
          </p:cNvPr>
          <p:cNvSpPr txBox="1"/>
          <p:nvPr/>
        </p:nvSpPr>
        <p:spPr>
          <a:xfrm>
            <a:off x="591785" y="1217742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まとめ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（新プランへの反映）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66A9895-E304-4AE1-AA2F-7AB125ACFA31}"/>
              </a:ext>
            </a:extLst>
          </p:cNvPr>
          <p:cNvSpPr/>
          <p:nvPr/>
        </p:nvSpPr>
        <p:spPr>
          <a:xfrm>
            <a:off x="416321" y="2163190"/>
            <a:ext cx="4166620" cy="42264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D14F2D6F-BCA6-4025-A3CB-4D24E658D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087149"/>
              </p:ext>
            </p:extLst>
          </p:nvPr>
        </p:nvGraphicFramePr>
        <p:xfrm>
          <a:off x="-159833" y="2444551"/>
          <a:ext cx="5481504" cy="36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3D5875D-B54C-4609-B0EA-5ACE3E022BC9}"/>
              </a:ext>
            </a:extLst>
          </p:cNvPr>
          <p:cNvSpPr/>
          <p:nvPr/>
        </p:nvSpPr>
        <p:spPr>
          <a:xfrm>
            <a:off x="4661210" y="2163190"/>
            <a:ext cx="7373525" cy="2215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33E754-2B7D-4EAA-B6A7-DAC9423E79BC}"/>
              </a:ext>
            </a:extLst>
          </p:cNvPr>
          <p:cNvSpPr/>
          <p:nvPr/>
        </p:nvSpPr>
        <p:spPr>
          <a:xfrm>
            <a:off x="879214" y="5914049"/>
            <a:ext cx="3349128" cy="5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noProof="0" dirty="0">
                <a:solidFill>
                  <a:srgbClr val="75BDA7">
                    <a:lumMod val="50000"/>
                  </a:srgbClr>
                </a:solidFill>
                <a:latin typeface="游ゴシック" panose="020F0502020204030204"/>
                <a:ea typeface="游ゴシック" panose="020B0400000000000000" pitchFamily="50" charset="-128"/>
              </a:rPr>
              <a:t>48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施策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 </a:t>
            </a:r>
            <a:r>
              <a:rPr lang="en-US" altLang="ja-JP" b="1" dirty="0">
                <a:solidFill>
                  <a:srgbClr val="75BDA7">
                    <a:lumMod val="50000"/>
                  </a:srgbClr>
                </a:solidFill>
                <a:latin typeface="游ゴシック" panose="020F0502020204030204"/>
                <a:ea typeface="游ゴシック" panose="020B0400000000000000" pitchFamily="50" charset="-128"/>
              </a:rPr>
              <a:t>62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施策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5F16F53-FD91-4FE3-B2EA-B476EFF6AC4A}"/>
              </a:ext>
            </a:extLst>
          </p:cNvPr>
          <p:cNvSpPr/>
          <p:nvPr/>
        </p:nvSpPr>
        <p:spPr>
          <a:xfrm>
            <a:off x="4661210" y="4415721"/>
            <a:ext cx="7373525" cy="20115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1D5DB3F-62B3-45FD-B68D-B08CFE0CE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95C734-4E32-4693-80B3-19F7B0C81281}"/>
              </a:ext>
            </a:extLst>
          </p:cNvPr>
          <p:cNvSpPr txBox="1"/>
          <p:nvPr/>
        </p:nvSpPr>
        <p:spPr>
          <a:xfrm>
            <a:off x="4661210" y="2261285"/>
            <a:ext cx="72952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◎達成したもの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>
                <a:solidFill>
                  <a:srgbClr val="75BDA7">
                    <a:lumMod val="50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原則、新プランで取組継続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543313-67A8-4D29-BF58-06455C76BD5D}"/>
              </a:ext>
            </a:extLst>
          </p:cNvPr>
          <p:cNvSpPr txBox="1"/>
          <p:nvPr/>
        </p:nvSpPr>
        <p:spPr>
          <a:xfrm>
            <a:off x="4661210" y="4564032"/>
            <a:ext cx="69026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△一部達成・未達成のもの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必要に応じて、新プラン</a:t>
            </a:r>
            <a:r>
              <a:rPr lang="ja-JP" altLang="en-US" sz="30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で取組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2BE891B-29C4-4334-8107-66D07163AE70}"/>
              </a:ext>
            </a:extLst>
          </p:cNvPr>
          <p:cNvSpPr/>
          <p:nvPr/>
        </p:nvSpPr>
        <p:spPr>
          <a:xfrm>
            <a:off x="906355" y="2219372"/>
            <a:ext cx="3349128" cy="5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達成率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91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プレースホルダー 6" descr="聴診器 ">
            <a:extLst>
              <a:ext uri="{FF2B5EF4-FFF2-40B4-BE49-F238E27FC236}">
                <a16:creationId xmlns:a16="http://schemas.microsoft.com/office/drawing/2014/main" id="{F8672959-9B8B-4008-8A93-003CB80FC3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/>
          <a:stretch/>
        </p:blipFill>
        <p:spPr>
          <a:xfrm>
            <a:off x="8884304" y="0"/>
            <a:ext cx="3363451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effectLst>
            <a:glow>
              <a:schemeClr val="accent1">
                <a:alpha val="39000"/>
              </a:schemeClr>
            </a:glow>
            <a:softEdge rad="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１ー２　新金沢市立病院経営計画の評価と課題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779DB-3E3C-4A9E-836F-E113553200DA}"/>
              </a:ext>
            </a:extLst>
          </p:cNvPr>
          <p:cNvSpPr txBox="1"/>
          <p:nvPr/>
        </p:nvSpPr>
        <p:spPr>
          <a:xfrm>
            <a:off x="1092003" y="3144952"/>
            <a:ext cx="11733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ここまでについて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ご質問とご意見をうかがいます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1D5DB3F-62B3-45FD-B68D-B08CFE0CE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65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6466" y="534256"/>
            <a:ext cx="2858666" cy="837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ja-JP" altLang="en-US" sz="4000" b="1" dirty="0">
                <a:latin typeface="+mn-ea"/>
                <a:ea typeface="+mn-ea"/>
              </a:rPr>
              <a:t>本日の次第</a:t>
            </a:r>
            <a:endParaRPr lang="en-US" altLang="ja-JP" sz="4000" b="1" dirty="0">
              <a:latin typeface="+mn-ea"/>
              <a:ea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BF47BC5-C7D8-4B8E-8D1D-61BA80E0E8C1}"/>
              </a:ext>
            </a:extLst>
          </p:cNvPr>
          <p:cNvSpPr/>
          <p:nvPr/>
        </p:nvSpPr>
        <p:spPr>
          <a:xfrm>
            <a:off x="4520629" y="2270589"/>
            <a:ext cx="4530904" cy="226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5" name="図プレースホルダー 6" descr="聴診器 ">
            <a:extLst>
              <a:ext uri="{FF2B5EF4-FFF2-40B4-BE49-F238E27FC236}">
                <a16:creationId xmlns:a16="http://schemas.microsoft.com/office/drawing/2014/main" id="{308B4157-F8F4-4EEB-A0C5-A8DEF55DD0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/>
          <a:stretch/>
        </p:blipFill>
        <p:spPr>
          <a:xfrm>
            <a:off x="8876870" y="-1131"/>
            <a:ext cx="3363451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字幕 5">
            <a:extLst>
              <a:ext uri="{FF2B5EF4-FFF2-40B4-BE49-F238E27FC236}">
                <a16:creationId xmlns:a16="http://schemas.microsoft.com/office/drawing/2014/main" id="{9F3B62F8-BF97-4852-99BD-2383D31D0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466" y="2008438"/>
            <a:ext cx="11451282" cy="3755364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algn="l"/>
            <a:r>
              <a:rPr lang="ja-JP" altLang="en-US" sz="3000" dirty="0"/>
              <a:t>１．経営強化プラン策定の必要性</a:t>
            </a:r>
            <a:endParaRPr lang="en-US" altLang="ja-JP" sz="3000" dirty="0"/>
          </a:p>
          <a:p>
            <a:pPr algn="l"/>
            <a:r>
              <a:rPr lang="ja-JP" altLang="en-US" sz="3000" dirty="0"/>
              <a:t>　１－１ 総務省 経営強化ガイドラインの内容</a:t>
            </a:r>
            <a:endParaRPr lang="en-US" altLang="ja-JP" sz="3000" dirty="0"/>
          </a:p>
          <a:p>
            <a:pPr algn="l"/>
            <a:r>
              <a:rPr lang="ja-JP" altLang="en-US" sz="3000" dirty="0"/>
              <a:t>　１－２ 金沢市立病院経営計画の評価と課題</a:t>
            </a:r>
            <a:endParaRPr lang="en-US" altLang="ja-JP" sz="3000" dirty="0"/>
          </a:p>
          <a:p>
            <a:pPr algn="l"/>
            <a:r>
              <a:rPr lang="ja-JP" altLang="en-US" sz="3000" dirty="0"/>
              <a:t>　　　　（</a:t>
            </a:r>
            <a:r>
              <a:rPr lang="en-US" altLang="ja-JP" sz="3000" dirty="0"/>
              <a:t>H29</a:t>
            </a:r>
            <a:r>
              <a:rPr lang="ja-JP" altLang="en-US" sz="3000" dirty="0"/>
              <a:t>～</a:t>
            </a:r>
            <a:r>
              <a:rPr lang="en-US" altLang="ja-JP" sz="3000" dirty="0"/>
              <a:t>R2</a:t>
            </a:r>
            <a:r>
              <a:rPr lang="ja-JP" altLang="en-US" sz="3000" dirty="0"/>
              <a:t>）</a:t>
            </a:r>
            <a:endParaRPr lang="en-US" altLang="ja-JP" sz="3000" dirty="0"/>
          </a:p>
          <a:p>
            <a:pPr algn="l"/>
            <a:endParaRPr lang="en-US" altLang="ja-JP" sz="3000" dirty="0"/>
          </a:p>
          <a:p>
            <a:pPr algn="l"/>
            <a:r>
              <a:rPr lang="ja-JP" altLang="en-US" sz="3000" dirty="0"/>
              <a:t>２．金沢市立病院経営強化プラン骨子案</a:t>
            </a:r>
          </a:p>
        </p:txBody>
      </p:sp>
      <p:sp>
        <p:nvSpPr>
          <p:cNvPr id="63" name="字幕 5">
            <a:extLst>
              <a:ext uri="{FF2B5EF4-FFF2-40B4-BE49-F238E27FC236}">
                <a16:creationId xmlns:a16="http://schemas.microsoft.com/office/drawing/2014/main" id="{ADF0E3F8-BDB1-417D-8467-9022C687BAEA}"/>
              </a:ext>
            </a:extLst>
          </p:cNvPr>
          <p:cNvSpPr txBox="1">
            <a:spLocks/>
          </p:cNvSpPr>
          <p:nvPr/>
        </p:nvSpPr>
        <p:spPr>
          <a:xfrm>
            <a:off x="456466" y="2008438"/>
            <a:ext cx="11451282" cy="3755364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１．経営強化プラン策定の必要性</a:t>
            </a:r>
            <a:endParaRPr kumimoji="1" lang="en-US" altLang="ja-JP" sz="300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3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１－１ 総務省 経営強化ガイドラインの内容</a:t>
            </a:r>
            <a:endParaRPr kumimoji="1" lang="en-US" altLang="ja-JP" sz="300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3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１－２ 金沢市立病院経営計画の評価と課題</a:t>
            </a:r>
            <a:endParaRPr kumimoji="1" lang="en-US" altLang="ja-JP" sz="300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　　</a:t>
            </a:r>
            <a:r>
              <a:rPr kumimoji="1" lang="ja-JP" altLang="en-US" sz="3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3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H29</a:t>
            </a:r>
            <a:r>
              <a:rPr kumimoji="1" lang="ja-JP" altLang="en-US" sz="3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～</a:t>
            </a:r>
            <a:r>
              <a:rPr kumimoji="1" lang="en-US" altLang="ja-JP" sz="3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R2</a:t>
            </a:r>
            <a:r>
              <a:rPr kumimoji="1" lang="ja-JP" altLang="en-US" sz="30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）</a:t>
            </a:r>
            <a:endParaRPr kumimoji="1" lang="en-US" altLang="ja-JP" sz="300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２．金沢市立病院経営強化プラン骨子案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321BBE1-64F2-42F3-8358-04F577C32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8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9831357E-678E-4F9A-B5A8-D501F917CD50}"/>
              </a:ext>
            </a:extLst>
          </p:cNvPr>
          <p:cNvSpPr/>
          <p:nvPr/>
        </p:nvSpPr>
        <p:spPr>
          <a:xfrm>
            <a:off x="3348086" y="2753955"/>
            <a:ext cx="1491183" cy="1491183"/>
          </a:xfrm>
          <a:custGeom>
            <a:avLst/>
            <a:gdLst>
              <a:gd name="connsiteX0" fmla="*/ 0 w 1491183"/>
              <a:gd name="connsiteY0" fmla="*/ 745592 h 1491183"/>
              <a:gd name="connsiteX1" fmla="*/ 745592 w 1491183"/>
              <a:gd name="connsiteY1" fmla="*/ 0 h 1491183"/>
              <a:gd name="connsiteX2" fmla="*/ 1491184 w 1491183"/>
              <a:gd name="connsiteY2" fmla="*/ 745592 h 1491183"/>
              <a:gd name="connsiteX3" fmla="*/ 745592 w 1491183"/>
              <a:gd name="connsiteY3" fmla="*/ 1491184 h 1491183"/>
              <a:gd name="connsiteX4" fmla="*/ 0 w 1491183"/>
              <a:gd name="connsiteY4" fmla="*/ 745592 h 149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183" h="1491183">
                <a:moveTo>
                  <a:pt x="0" y="745592"/>
                </a:moveTo>
                <a:cubicBezTo>
                  <a:pt x="0" y="333813"/>
                  <a:pt x="333813" y="0"/>
                  <a:pt x="745592" y="0"/>
                </a:cubicBezTo>
                <a:cubicBezTo>
                  <a:pt x="1157371" y="0"/>
                  <a:pt x="1491184" y="333813"/>
                  <a:pt x="1491184" y="745592"/>
                </a:cubicBezTo>
                <a:cubicBezTo>
                  <a:pt x="1491184" y="1157371"/>
                  <a:pt x="1157371" y="1491184"/>
                  <a:pt x="745592" y="1491184"/>
                </a:cubicBezTo>
                <a:cubicBezTo>
                  <a:pt x="333813" y="1491184"/>
                  <a:pt x="0" y="1157371"/>
                  <a:pt x="0" y="745592"/>
                </a:cubicBezTo>
                <a:close/>
              </a:path>
            </a:pathLst>
          </a:custGeom>
          <a:solidFill>
            <a:srgbClr val="E67B7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509" tIns="242509" rIns="242509" bIns="242509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kumimoji="1" lang="en-US" altLang="ja-JP" sz="1900" b="1" kern="1200" dirty="0">
              <a:solidFill>
                <a:schemeClr val="tx1"/>
              </a:solidFill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1900" b="1" kern="1200" dirty="0">
                <a:solidFill>
                  <a:schemeClr val="tx1"/>
                </a:solidFill>
              </a:rPr>
              <a:t>備えるべき項目</a:t>
            </a: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5B9715F-BB42-4BC8-8B6D-AFDE5159041F}"/>
              </a:ext>
            </a:extLst>
          </p:cNvPr>
          <p:cNvSpPr/>
          <p:nvPr/>
        </p:nvSpPr>
        <p:spPr>
          <a:xfrm>
            <a:off x="3728972" y="4293124"/>
            <a:ext cx="729412" cy="729412"/>
          </a:xfrm>
          <a:custGeom>
            <a:avLst/>
            <a:gdLst>
              <a:gd name="connsiteX0" fmla="*/ 96684 w 729412"/>
              <a:gd name="connsiteY0" fmla="*/ 278927 h 729412"/>
              <a:gd name="connsiteX1" fmla="*/ 278927 w 729412"/>
              <a:gd name="connsiteY1" fmla="*/ 278927 h 729412"/>
              <a:gd name="connsiteX2" fmla="*/ 278927 w 729412"/>
              <a:gd name="connsiteY2" fmla="*/ 96684 h 729412"/>
              <a:gd name="connsiteX3" fmla="*/ 450485 w 729412"/>
              <a:gd name="connsiteY3" fmla="*/ 96684 h 729412"/>
              <a:gd name="connsiteX4" fmla="*/ 450485 w 729412"/>
              <a:gd name="connsiteY4" fmla="*/ 278927 h 729412"/>
              <a:gd name="connsiteX5" fmla="*/ 632728 w 729412"/>
              <a:gd name="connsiteY5" fmla="*/ 278927 h 729412"/>
              <a:gd name="connsiteX6" fmla="*/ 632728 w 729412"/>
              <a:gd name="connsiteY6" fmla="*/ 450485 h 729412"/>
              <a:gd name="connsiteX7" fmla="*/ 450485 w 729412"/>
              <a:gd name="connsiteY7" fmla="*/ 450485 h 729412"/>
              <a:gd name="connsiteX8" fmla="*/ 450485 w 729412"/>
              <a:gd name="connsiteY8" fmla="*/ 632728 h 729412"/>
              <a:gd name="connsiteX9" fmla="*/ 278927 w 729412"/>
              <a:gd name="connsiteY9" fmla="*/ 632728 h 729412"/>
              <a:gd name="connsiteX10" fmla="*/ 278927 w 729412"/>
              <a:gd name="connsiteY10" fmla="*/ 450485 h 729412"/>
              <a:gd name="connsiteX11" fmla="*/ 96684 w 729412"/>
              <a:gd name="connsiteY11" fmla="*/ 450485 h 729412"/>
              <a:gd name="connsiteX12" fmla="*/ 96684 w 729412"/>
              <a:gd name="connsiteY12" fmla="*/ 278927 h 72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412" h="729412">
                <a:moveTo>
                  <a:pt x="96684" y="278927"/>
                </a:moveTo>
                <a:lnTo>
                  <a:pt x="278927" y="278927"/>
                </a:lnTo>
                <a:lnTo>
                  <a:pt x="278927" y="96684"/>
                </a:lnTo>
                <a:lnTo>
                  <a:pt x="450485" y="96684"/>
                </a:lnTo>
                <a:lnTo>
                  <a:pt x="450485" y="278927"/>
                </a:lnTo>
                <a:lnTo>
                  <a:pt x="632728" y="278927"/>
                </a:lnTo>
                <a:lnTo>
                  <a:pt x="632728" y="450485"/>
                </a:lnTo>
                <a:lnTo>
                  <a:pt x="450485" y="450485"/>
                </a:lnTo>
                <a:lnTo>
                  <a:pt x="450485" y="632728"/>
                </a:lnTo>
                <a:lnTo>
                  <a:pt x="278927" y="632728"/>
                </a:lnTo>
                <a:lnTo>
                  <a:pt x="278927" y="450485"/>
                </a:lnTo>
                <a:lnTo>
                  <a:pt x="96684" y="450485"/>
                </a:lnTo>
                <a:lnTo>
                  <a:pt x="96684" y="27892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684" tIns="278927" rIns="96684" bIns="278927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kumimoji="1" lang="ja-JP" altLang="en-US" sz="800" kern="1200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6D61B34F-48C5-41FC-8218-5A70001ECF86}"/>
              </a:ext>
            </a:extLst>
          </p:cNvPr>
          <p:cNvSpPr/>
          <p:nvPr/>
        </p:nvSpPr>
        <p:spPr>
          <a:xfrm>
            <a:off x="3348086" y="5043469"/>
            <a:ext cx="1491183" cy="1491183"/>
          </a:xfrm>
          <a:custGeom>
            <a:avLst/>
            <a:gdLst>
              <a:gd name="connsiteX0" fmla="*/ 0 w 1491183"/>
              <a:gd name="connsiteY0" fmla="*/ 745592 h 1491183"/>
              <a:gd name="connsiteX1" fmla="*/ 745592 w 1491183"/>
              <a:gd name="connsiteY1" fmla="*/ 0 h 1491183"/>
              <a:gd name="connsiteX2" fmla="*/ 1491184 w 1491183"/>
              <a:gd name="connsiteY2" fmla="*/ 745592 h 1491183"/>
              <a:gd name="connsiteX3" fmla="*/ 745592 w 1491183"/>
              <a:gd name="connsiteY3" fmla="*/ 1491184 h 1491183"/>
              <a:gd name="connsiteX4" fmla="*/ 0 w 1491183"/>
              <a:gd name="connsiteY4" fmla="*/ 745592 h 149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183" h="1491183">
                <a:moveTo>
                  <a:pt x="0" y="745592"/>
                </a:moveTo>
                <a:cubicBezTo>
                  <a:pt x="0" y="333813"/>
                  <a:pt x="333813" y="0"/>
                  <a:pt x="745592" y="0"/>
                </a:cubicBezTo>
                <a:cubicBezTo>
                  <a:pt x="1157371" y="0"/>
                  <a:pt x="1491184" y="333813"/>
                  <a:pt x="1491184" y="745592"/>
                </a:cubicBezTo>
                <a:cubicBezTo>
                  <a:pt x="1491184" y="1157371"/>
                  <a:pt x="1157371" y="1491184"/>
                  <a:pt x="745592" y="1491184"/>
                </a:cubicBezTo>
                <a:cubicBezTo>
                  <a:pt x="333813" y="1491184"/>
                  <a:pt x="0" y="1157371"/>
                  <a:pt x="0" y="74559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859" tIns="248859" rIns="248859" bIns="248859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2400" b="1" kern="1200" dirty="0">
                <a:solidFill>
                  <a:schemeClr val="tx1"/>
                </a:solidFill>
              </a:rPr>
              <a:t>　　　　本院の課題</a:t>
            </a:r>
            <a:endParaRPr kumimoji="1" lang="en-US" altLang="ja-JP" sz="2400" b="1" kern="1200" dirty="0">
              <a:solidFill>
                <a:schemeClr val="tx1"/>
              </a:solidFill>
            </a:endParaRP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89418101-B5AA-4EDF-9430-8BDAC694314B}"/>
              </a:ext>
            </a:extLst>
          </p:cNvPr>
          <p:cNvSpPr/>
          <p:nvPr/>
        </p:nvSpPr>
        <p:spPr>
          <a:xfrm rot="99841">
            <a:off x="5211593" y="4454340"/>
            <a:ext cx="790011" cy="467830"/>
          </a:xfrm>
          <a:custGeom>
            <a:avLst/>
            <a:gdLst>
              <a:gd name="connsiteX0" fmla="*/ 0 w 790011"/>
              <a:gd name="connsiteY0" fmla="*/ 93566 h 467830"/>
              <a:gd name="connsiteX1" fmla="*/ 556096 w 790011"/>
              <a:gd name="connsiteY1" fmla="*/ 93566 h 467830"/>
              <a:gd name="connsiteX2" fmla="*/ 556096 w 790011"/>
              <a:gd name="connsiteY2" fmla="*/ 0 h 467830"/>
              <a:gd name="connsiteX3" fmla="*/ 790011 w 790011"/>
              <a:gd name="connsiteY3" fmla="*/ 233915 h 467830"/>
              <a:gd name="connsiteX4" fmla="*/ 556096 w 790011"/>
              <a:gd name="connsiteY4" fmla="*/ 467830 h 467830"/>
              <a:gd name="connsiteX5" fmla="*/ 556096 w 790011"/>
              <a:gd name="connsiteY5" fmla="*/ 374264 h 467830"/>
              <a:gd name="connsiteX6" fmla="*/ 0 w 790011"/>
              <a:gd name="connsiteY6" fmla="*/ 374264 h 467830"/>
              <a:gd name="connsiteX7" fmla="*/ 0 w 790011"/>
              <a:gd name="connsiteY7" fmla="*/ 93566 h 46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0011" h="467830">
                <a:moveTo>
                  <a:pt x="0" y="93566"/>
                </a:moveTo>
                <a:lnTo>
                  <a:pt x="556096" y="93566"/>
                </a:lnTo>
                <a:lnTo>
                  <a:pt x="556096" y="0"/>
                </a:lnTo>
                <a:lnTo>
                  <a:pt x="790011" y="233915"/>
                </a:lnTo>
                <a:lnTo>
                  <a:pt x="556096" y="467830"/>
                </a:lnTo>
                <a:lnTo>
                  <a:pt x="556096" y="374264"/>
                </a:lnTo>
                <a:lnTo>
                  <a:pt x="0" y="374264"/>
                </a:lnTo>
                <a:lnTo>
                  <a:pt x="0" y="9356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3565" rIns="140348" bIns="9356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kumimoji="1" lang="ja-JP" altLang="en-US" sz="1400" kern="1200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5D976291-1402-488E-A242-BBA0B91D7221}"/>
              </a:ext>
            </a:extLst>
          </p:cNvPr>
          <p:cNvSpPr/>
          <p:nvPr/>
        </p:nvSpPr>
        <p:spPr>
          <a:xfrm>
            <a:off x="6286637" y="3488159"/>
            <a:ext cx="2557277" cy="2515216"/>
          </a:xfrm>
          <a:custGeom>
            <a:avLst/>
            <a:gdLst>
              <a:gd name="connsiteX0" fmla="*/ 0 w 2515216"/>
              <a:gd name="connsiteY0" fmla="*/ 1257608 h 2515216"/>
              <a:gd name="connsiteX1" fmla="*/ 1257608 w 2515216"/>
              <a:gd name="connsiteY1" fmla="*/ 0 h 2515216"/>
              <a:gd name="connsiteX2" fmla="*/ 2515216 w 2515216"/>
              <a:gd name="connsiteY2" fmla="*/ 1257608 h 2515216"/>
              <a:gd name="connsiteX3" fmla="*/ 1257608 w 2515216"/>
              <a:gd name="connsiteY3" fmla="*/ 2515216 h 2515216"/>
              <a:gd name="connsiteX4" fmla="*/ 0 w 2515216"/>
              <a:gd name="connsiteY4" fmla="*/ 1257608 h 251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5216" h="2515216">
                <a:moveTo>
                  <a:pt x="0" y="1257608"/>
                </a:moveTo>
                <a:cubicBezTo>
                  <a:pt x="0" y="563050"/>
                  <a:pt x="563050" y="0"/>
                  <a:pt x="1257608" y="0"/>
                </a:cubicBezTo>
                <a:cubicBezTo>
                  <a:pt x="1952166" y="0"/>
                  <a:pt x="2515216" y="563050"/>
                  <a:pt x="2515216" y="1257608"/>
                </a:cubicBezTo>
                <a:cubicBezTo>
                  <a:pt x="2515216" y="1952166"/>
                  <a:pt x="1952166" y="2515216"/>
                  <a:pt x="1257608" y="2515216"/>
                </a:cubicBezTo>
                <a:cubicBezTo>
                  <a:pt x="563050" y="2515216"/>
                  <a:pt x="0" y="1952166"/>
                  <a:pt x="0" y="125760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2955" tIns="422955" rIns="422955" bIns="422955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金沢市立病院経営強化プラン</a:t>
            </a:r>
            <a:r>
              <a:rPr kumimoji="1" lang="ja-JP" altLang="en-US" sz="2400" b="1" kern="1200" dirty="0">
                <a:solidFill>
                  <a:schemeClr val="tx1"/>
                </a:solidFill>
              </a:rPr>
              <a:t>骨子案</a:t>
            </a:r>
            <a:endParaRPr kumimoji="1" lang="en-US" altLang="ja-JP" sz="2400" b="1" kern="1200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34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020BE8-B02E-4791-B1A3-3442D2819F67}"/>
              </a:ext>
            </a:extLst>
          </p:cNvPr>
          <p:cNvSpPr txBox="1"/>
          <p:nvPr/>
        </p:nvSpPr>
        <p:spPr>
          <a:xfrm>
            <a:off x="6096000" y="6135077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/>
              <a:t>骨子案策定のイメージ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79CDB12-E7B2-42C0-93CA-E8F31A1BA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8" name="円/楕円 30">
            <a:extLst>
              <a:ext uri="{FF2B5EF4-FFF2-40B4-BE49-F238E27FC236}">
                <a16:creationId xmlns:a16="http://schemas.microsoft.com/office/drawing/2014/main" id="{297BDCFB-A4A8-4997-8307-A0368C70A525}"/>
              </a:ext>
            </a:extLst>
          </p:cNvPr>
          <p:cNvSpPr/>
          <p:nvPr/>
        </p:nvSpPr>
        <p:spPr bwMode="auto">
          <a:xfrm>
            <a:off x="3562036" y="5084818"/>
            <a:ext cx="1060356" cy="546144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円/楕円 30">
            <a:extLst>
              <a:ext uri="{FF2B5EF4-FFF2-40B4-BE49-F238E27FC236}">
                <a16:creationId xmlns:a16="http://schemas.microsoft.com/office/drawing/2014/main" id="{092A6FFF-4955-49B2-BC17-65FAEF4C165D}"/>
              </a:ext>
            </a:extLst>
          </p:cNvPr>
          <p:cNvSpPr/>
          <p:nvPr/>
        </p:nvSpPr>
        <p:spPr bwMode="auto">
          <a:xfrm>
            <a:off x="3674930" y="1868801"/>
            <a:ext cx="947462" cy="546144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円/楕円 30">
            <a:extLst>
              <a:ext uri="{FF2B5EF4-FFF2-40B4-BE49-F238E27FC236}">
                <a16:creationId xmlns:a16="http://schemas.microsoft.com/office/drawing/2014/main" id="{05509C17-6763-4D62-9F82-1C12A4ED0770}"/>
              </a:ext>
            </a:extLst>
          </p:cNvPr>
          <p:cNvSpPr/>
          <p:nvPr/>
        </p:nvSpPr>
        <p:spPr bwMode="auto">
          <a:xfrm>
            <a:off x="6912430" y="3565658"/>
            <a:ext cx="1513114" cy="647113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BEE05C6-4110-4CD4-AEA6-E4E31711431D}"/>
              </a:ext>
            </a:extLst>
          </p:cNvPr>
          <p:cNvSpPr txBox="1"/>
          <p:nvPr/>
        </p:nvSpPr>
        <p:spPr>
          <a:xfrm>
            <a:off x="488097" y="1238021"/>
            <a:ext cx="11388956" cy="153888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■</a:t>
            </a:r>
            <a:r>
              <a:rPr lang="ja-JP" altLang="en-US" sz="3000" dirty="0"/>
              <a:t>総務省指定の</a:t>
            </a:r>
            <a:r>
              <a:rPr lang="ja-JP" altLang="en-US" sz="3000" b="1" dirty="0"/>
              <a:t>「備えるべき事項」</a:t>
            </a:r>
            <a:r>
              <a:rPr lang="ja-JP" altLang="en-US" sz="3000" dirty="0"/>
              <a:t>と</a:t>
            </a:r>
            <a:endParaRPr lang="en-US" altLang="ja-JP" sz="3000" dirty="0"/>
          </a:p>
          <a:p>
            <a:r>
              <a:rPr lang="ja-JP" altLang="en-US" sz="3000" dirty="0"/>
              <a:t>　これまでの市立病院経営計画の</a:t>
            </a:r>
            <a:r>
              <a:rPr lang="ja-JP" altLang="en-US" sz="3000" b="1" dirty="0"/>
              <a:t>「本院の課題」</a:t>
            </a:r>
            <a:r>
              <a:rPr lang="ja-JP" altLang="en-US" sz="3000" dirty="0"/>
              <a:t>から</a:t>
            </a:r>
            <a:endParaRPr lang="en-US" altLang="ja-JP" sz="3000" dirty="0"/>
          </a:p>
          <a:p>
            <a:r>
              <a:rPr kumimoji="1" lang="ja-JP" altLang="en-US" sz="3000" dirty="0"/>
              <a:t>　「</a:t>
            </a:r>
            <a:r>
              <a:rPr lang="ja-JP" altLang="en-US" sz="3200" b="1" dirty="0">
                <a:latin typeface="游ゴシック" panose="020B0400000000000000" pitchFamily="50" charset="-128"/>
              </a:rPr>
              <a:t>金沢市立病院経営強化プラン</a:t>
            </a:r>
            <a:r>
              <a:rPr kumimoji="1" lang="ja-JP" altLang="en-US" sz="3000" b="1" dirty="0"/>
              <a:t>骨子案」</a:t>
            </a:r>
            <a:r>
              <a:rPr kumimoji="1" lang="ja-JP" altLang="en-US" sz="3000" dirty="0"/>
              <a:t>を策定</a:t>
            </a:r>
          </a:p>
        </p:txBody>
      </p:sp>
      <p:sp>
        <p:nvSpPr>
          <p:cNvPr id="14" name="円/楕円 30">
            <a:extLst>
              <a:ext uri="{FF2B5EF4-FFF2-40B4-BE49-F238E27FC236}">
                <a16:creationId xmlns:a16="http://schemas.microsoft.com/office/drawing/2014/main" id="{A2F64174-BBA2-4FD1-8E6F-43AE3C5E8F9B}"/>
              </a:ext>
            </a:extLst>
          </p:cNvPr>
          <p:cNvSpPr/>
          <p:nvPr/>
        </p:nvSpPr>
        <p:spPr bwMode="auto">
          <a:xfrm>
            <a:off x="3562036" y="2753955"/>
            <a:ext cx="1060356" cy="546144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円/楕円 30">
            <a:extLst>
              <a:ext uri="{FF2B5EF4-FFF2-40B4-BE49-F238E27FC236}">
                <a16:creationId xmlns:a16="http://schemas.microsoft.com/office/drawing/2014/main" id="{9502CD0C-1E70-4638-9D50-60DBC028B152}"/>
              </a:ext>
            </a:extLst>
          </p:cNvPr>
          <p:cNvSpPr/>
          <p:nvPr/>
        </p:nvSpPr>
        <p:spPr bwMode="auto">
          <a:xfrm rot="19870915">
            <a:off x="6495530" y="4575810"/>
            <a:ext cx="460287" cy="1416743"/>
          </a:xfrm>
          <a:prstGeom prst="moon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725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856357"/>
            <a:ext cx="11733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（１）近年の社会状況</a:t>
            </a:r>
            <a:endParaRPr kumimoji="1" lang="en-US" altLang="ja-JP" sz="3200" dirty="0"/>
          </a:p>
          <a:p>
            <a:endParaRPr kumimoji="1" lang="en-US" altLang="ja-JP" sz="600" dirty="0"/>
          </a:p>
          <a:p>
            <a:r>
              <a:rPr lang="ja-JP" altLang="en-US" sz="3200" dirty="0"/>
              <a:t>（２）金沢市立病院の現状</a:t>
            </a:r>
            <a:endParaRPr lang="en-US" altLang="ja-JP" sz="3200" dirty="0"/>
          </a:p>
          <a:p>
            <a:endParaRPr lang="en-US" altLang="ja-JP" sz="600" dirty="0"/>
          </a:p>
          <a:p>
            <a:r>
              <a:rPr kumimoji="1" lang="ja-JP" altLang="en-US" sz="3200" dirty="0"/>
              <a:t>（３）基本方針</a:t>
            </a:r>
            <a:endParaRPr kumimoji="1" lang="en-US" altLang="ja-JP" sz="3200" dirty="0"/>
          </a:p>
          <a:p>
            <a:endParaRPr kumimoji="1" lang="en-US" altLang="ja-JP" sz="600" dirty="0"/>
          </a:p>
          <a:p>
            <a:r>
              <a:rPr lang="ja-JP" altLang="en-US" sz="3200" dirty="0"/>
              <a:t>（４）役割・機能の最適化と連携の強化</a:t>
            </a:r>
            <a:endParaRPr lang="en-US" altLang="ja-JP" sz="3200" dirty="0"/>
          </a:p>
          <a:p>
            <a:endParaRPr lang="en-US" altLang="ja-JP" sz="600" dirty="0"/>
          </a:p>
          <a:p>
            <a:r>
              <a:rPr kumimoji="1" lang="ja-JP" altLang="en-US" sz="3200" dirty="0"/>
              <a:t>（５）医師・看護師等の確保と働き方改革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（６）経営形態の見直し</a:t>
            </a:r>
            <a:endParaRPr lang="en-US" altLang="ja-JP" sz="3200" dirty="0"/>
          </a:p>
          <a:p>
            <a:endParaRPr lang="en-US" altLang="ja-JP" sz="800" dirty="0"/>
          </a:p>
          <a:p>
            <a:r>
              <a:rPr kumimoji="1" lang="ja-JP" altLang="en-US" sz="3200" dirty="0"/>
              <a:t>（７）新興感染症の感染拡大時等に備えた平時からの取組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（８）施設・設備の最適化</a:t>
            </a:r>
            <a:endParaRPr lang="en-US" altLang="ja-JP" sz="3200" dirty="0"/>
          </a:p>
          <a:p>
            <a:endParaRPr lang="en-US" altLang="ja-JP" sz="800" dirty="0"/>
          </a:p>
          <a:p>
            <a:r>
              <a:rPr kumimoji="1" lang="ja-JP" altLang="en-US" sz="3200" dirty="0"/>
              <a:t>（９）経営の効率化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</a:t>
            </a:r>
            <a:r>
              <a:rPr lang="en-US" altLang="ja-JP" sz="3200" dirty="0"/>
              <a:t>10</a:t>
            </a:r>
            <a:r>
              <a:rPr lang="ja-JP" altLang="en-US" sz="3200" dirty="0"/>
              <a:t>）点検・評価・公表</a:t>
            </a:r>
            <a:endParaRPr lang="en-US" altLang="ja-JP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9E2AA0-8A8E-4782-AA5D-FAEB57FC8E06}"/>
              </a:ext>
            </a:extLst>
          </p:cNvPr>
          <p:cNvSpPr txBox="1"/>
          <p:nvPr/>
        </p:nvSpPr>
        <p:spPr>
          <a:xfrm>
            <a:off x="229456" y="856357"/>
            <a:ext cx="11733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（１）近年の社会状況</a:t>
            </a:r>
            <a:endParaRPr kumimoji="1" lang="en-US" altLang="ja-JP" sz="3200" b="1" u="sng" dirty="0">
              <a:highlight>
                <a:srgbClr val="ECEDE8"/>
              </a:highlight>
            </a:endParaRPr>
          </a:p>
          <a:p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（２）金沢市立病院の現状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（３）基本方針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（４）役割・機能の最適化と連携の強化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（５）医師・看護師等の確保と働き方改革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（６）経営形態の見直し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（７）新興感染症の感染拡大時等に備えた平時からの取組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（８）施設・設備の最適化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（９）経営の効率化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en-US" altLang="ja-JP" sz="3200" dirty="0">
                <a:solidFill>
                  <a:schemeClr val="bg1">
                    <a:lumMod val="75000"/>
                  </a:schemeClr>
                </a:solidFill>
              </a:rPr>
              <a:t>10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）点検・評価・公表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72887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35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E51E28-6879-4117-A79C-EDF86D0F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36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672B15-571C-486F-9FEC-C438A07E9A98}"/>
              </a:ext>
            </a:extLst>
          </p:cNvPr>
          <p:cNvSpPr txBox="1"/>
          <p:nvPr/>
        </p:nvSpPr>
        <p:spPr>
          <a:xfrm>
            <a:off x="1456077" y="2645621"/>
            <a:ext cx="10794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/>
              <a:t>■</a:t>
            </a:r>
            <a:r>
              <a:rPr kumimoji="1" lang="en-US" altLang="ja-JP" sz="3000" dirty="0"/>
              <a:t>2024</a:t>
            </a:r>
            <a:r>
              <a:rPr kumimoji="1" lang="ja-JP" altLang="en-US" sz="3000" dirty="0"/>
              <a:t>年</a:t>
            </a:r>
            <a:r>
              <a:rPr kumimoji="1" lang="en-US" altLang="ja-JP" sz="3000" dirty="0"/>
              <a:t>4</a:t>
            </a:r>
            <a:r>
              <a:rPr kumimoji="1" lang="ja-JP" altLang="en-US" sz="3000" dirty="0"/>
              <a:t>月から医師の時間外労働の規制が開始</a:t>
            </a:r>
            <a:endParaRPr kumimoji="1" lang="en-US" altLang="ja-JP" sz="3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104708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（１）近年の社会状況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D825DF-233D-4C4A-9B8A-5EF00F8B51AD}"/>
              </a:ext>
            </a:extLst>
          </p:cNvPr>
          <p:cNvSpPr txBox="1"/>
          <p:nvPr/>
        </p:nvSpPr>
        <p:spPr>
          <a:xfrm>
            <a:off x="890998" y="1846354"/>
            <a:ext cx="1018454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① 医師の働き方改革の推進</a:t>
            </a:r>
            <a:endParaRPr kumimoji="1" lang="ja-JP" altLang="en-US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7979D0-9186-44A3-86F4-17D8B2FA0683}"/>
              </a:ext>
            </a:extLst>
          </p:cNvPr>
          <p:cNvSpPr txBox="1"/>
          <p:nvPr/>
        </p:nvSpPr>
        <p:spPr>
          <a:xfrm>
            <a:off x="1456077" y="3330717"/>
            <a:ext cx="10794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/>
              <a:t>■</a:t>
            </a:r>
            <a:r>
              <a:rPr kumimoji="1" lang="ja-JP" altLang="en-US" sz="3000" dirty="0"/>
              <a:t>医師の労働時間短縮を図る施策として求められ</a:t>
            </a:r>
            <a:r>
              <a:rPr lang="ja-JP" altLang="en-US" sz="3000" dirty="0"/>
              <a:t>るもの</a:t>
            </a:r>
            <a:endParaRPr kumimoji="1" lang="en-US" altLang="ja-JP" sz="3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CD482C-BB08-42B6-BE27-EFB37887D0CE}"/>
              </a:ext>
            </a:extLst>
          </p:cNvPr>
          <p:cNvSpPr txBox="1"/>
          <p:nvPr/>
        </p:nvSpPr>
        <p:spPr>
          <a:xfrm>
            <a:off x="1456077" y="4015813"/>
            <a:ext cx="107941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/>
              <a:t>　・</a:t>
            </a:r>
            <a:r>
              <a:rPr kumimoji="1" lang="ja-JP" altLang="en-US" sz="3000" dirty="0"/>
              <a:t>医療機関内のマネジメント改革</a:t>
            </a:r>
            <a:endParaRPr kumimoji="1" lang="en-US" altLang="ja-JP" sz="3000" dirty="0"/>
          </a:p>
          <a:p>
            <a:r>
              <a:rPr lang="ja-JP" altLang="en-US" sz="3000" dirty="0"/>
              <a:t>　・</a:t>
            </a:r>
            <a:r>
              <a:rPr kumimoji="1" lang="en-US" altLang="ja-JP" sz="3000" dirty="0"/>
              <a:t>ICT</a:t>
            </a:r>
            <a:r>
              <a:rPr kumimoji="1" lang="ja-JP" altLang="en-US" sz="3000" dirty="0"/>
              <a:t>等の技術を活用した効率化、</a:t>
            </a:r>
            <a:endParaRPr kumimoji="1" lang="en-US" altLang="ja-JP" sz="3000" dirty="0"/>
          </a:p>
          <a:p>
            <a:r>
              <a:rPr kumimoji="1" lang="ja-JP" altLang="en-US" sz="3000" dirty="0"/>
              <a:t>　・チーム医療の推進、</a:t>
            </a:r>
            <a:endParaRPr kumimoji="1" lang="en-US" altLang="ja-JP" sz="3000" dirty="0"/>
          </a:p>
          <a:p>
            <a:r>
              <a:rPr lang="ja-JP" altLang="en-US" sz="3000" dirty="0"/>
              <a:t>　・</a:t>
            </a:r>
            <a:r>
              <a:rPr kumimoji="1" lang="ja-JP" altLang="en-US" sz="3000" dirty="0"/>
              <a:t>地域医療提供体制における機能分化</a:t>
            </a:r>
            <a:r>
              <a:rPr lang="ja-JP" altLang="en-US" sz="3000" dirty="0"/>
              <a:t>、</a:t>
            </a:r>
            <a:r>
              <a:rPr kumimoji="1" lang="ja-JP" altLang="en-US" sz="3000" dirty="0"/>
              <a:t>連携、集約化</a:t>
            </a:r>
            <a:endParaRPr kumimoji="1" lang="en-US" altLang="ja-JP" sz="3000" dirty="0"/>
          </a:p>
          <a:p>
            <a:r>
              <a:rPr lang="ja-JP" altLang="en-US" sz="3000" dirty="0"/>
              <a:t>　・宿直に対する医療現場の実態を踏まえた対応</a:t>
            </a:r>
            <a:endParaRPr kumimoji="1" lang="en-US" altLang="ja-JP" sz="30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0248771-8C39-45DF-ACBA-746F6878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7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37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104708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（１）近年の社会状況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D825DF-233D-4C4A-9B8A-5EF00F8B51AD}"/>
              </a:ext>
            </a:extLst>
          </p:cNvPr>
          <p:cNvSpPr txBox="1"/>
          <p:nvPr/>
        </p:nvSpPr>
        <p:spPr>
          <a:xfrm>
            <a:off x="890998" y="1846354"/>
            <a:ext cx="1018454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② 地域医療構想における石川中央医療圏の状況</a:t>
            </a:r>
            <a:endParaRPr kumimoji="1" lang="ja-JP" altLang="en-US" sz="3200" dirty="0"/>
          </a:p>
        </p:txBody>
      </p:sp>
      <p:graphicFrame>
        <p:nvGraphicFramePr>
          <p:cNvPr id="8" name="表 15">
            <a:extLst>
              <a:ext uri="{FF2B5EF4-FFF2-40B4-BE49-F238E27FC236}">
                <a16:creationId xmlns:a16="http://schemas.microsoft.com/office/drawing/2014/main" id="{B718529B-7DBE-4796-9BBA-7C5A52C8F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35807"/>
              </p:ext>
            </p:extLst>
          </p:nvPr>
        </p:nvGraphicFramePr>
        <p:xfrm>
          <a:off x="2266791" y="2872366"/>
          <a:ext cx="7658418" cy="31090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77155">
                  <a:extLst>
                    <a:ext uri="{9D8B030D-6E8A-4147-A177-3AD203B41FA5}">
                      <a16:colId xmlns:a16="http://schemas.microsoft.com/office/drawing/2014/main" val="3275356169"/>
                    </a:ext>
                  </a:extLst>
                </a:gridCol>
                <a:gridCol w="3781263">
                  <a:extLst>
                    <a:ext uri="{9D8B030D-6E8A-4147-A177-3AD203B41FA5}">
                      <a16:colId xmlns:a16="http://schemas.microsoft.com/office/drawing/2014/main" val="1753485948"/>
                    </a:ext>
                  </a:extLst>
                </a:gridCol>
              </a:tblGrid>
              <a:tr h="7772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000" b="1" dirty="0">
                          <a:solidFill>
                            <a:schemeClr val="bg1"/>
                          </a:solidFill>
                        </a:rPr>
                        <a:t>区分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000" b="1" dirty="0">
                          <a:solidFill>
                            <a:schemeClr val="bg1"/>
                          </a:solidFill>
                        </a:rPr>
                        <a:t>今後の見込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313693"/>
                  </a:ext>
                </a:extLst>
              </a:tr>
              <a:tr h="777253">
                <a:tc>
                  <a:txBody>
                    <a:bodyPr/>
                    <a:lstStyle/>
                    <a:p>
                      <a:r>
                        <a:rPr kumimoji="1" lang="ja-JP" altLang="en-US" sz="3000" b="0" dirty="0">
                          <a:solidFill>
                            <a:schemeClr val="tx1"/>
                          </a:solidFill>
                        </a:rPr>
                        <a:t>総人口</a:t>
                      </a:r>
                      <a:endParaRPr kumimoji="1" lang="en-US" altLang="ja-JP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000" b="0" dirty="0">
                          <a:solidFill>
                            <a:schemeClr val="tx1"/>
                          </a:solidFill>
                        </a:rPr>
                        <a:t>減少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5740644"/>
                  </a:ext>
                </a:extLst>
              </a:tr>
              <a:tr h="777253">
                <a:tc>
                  <a:txBody>
                    <a:bodyPr/>
                    <a:lstStyle/>
                    <a:p>
                      <a:r>
                        <a:rPr kumimoji="1" lang="en-US" altLang="ja-JP" sz="3000" b="0" dirty="0">
                          <a:solidFill>
                            <a:schemeClr val="tx1"/>
                          </a:solidFill>
                        </a:rPr>
                        <a:t>65</a:t>
                      </a:r>
                      <a:r>
                        <a:rPr kumimoji="1" lang="ja-JP" altLang="en-US" sz="3000" b="0" dirty="0">
                          <a:solidFill>
                            <a:schemeClr val="tx1"/>
                          </a:solidFill>
                        </a:rPr>
                        <a:t>歳以上人口</a:t>
                      </a:r>
                      <a:endParaRPr kumimoji="1" lang="en-US" altLang="ja-JP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000" b="0" dirty="0">
                          <a:solidFill>
                            <a:schemeClr val="tx1"/>
                          </a:solidFill>
                        </a:rPr>
                        <a:t>増加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7616211"/>
                  </a:ext>
                </a:extLst>
              </a:tr>
              <a:tr h="777253">
                <a:tc>
                  <a:txBody>
                    <a:bodyPr/>
                    <a:lstStyle/>
                    <a:p>
                      <a:r>
                        <a:rPr kumimoji="1" lang="ja-JP" altLang="en-US" sz="3000" b="0" dirty="0">
                          <a:solidFill>
                            <a:schemeClr val="tx1"/>
                          </a:solidFill>
                        </a:rPr>
                        <a:t>内、</a:t>
                      </a:r>
                      <a:r>
                        <a:rPr kumimoji="1" lang="en-US" altLang="ja-JP" sz="3000" b="0" dirty="0">
                          <a:solidFill>
                            <a:schemeClr val="tx1"/>
                          </a:solidFill>
                        </a:rPr>
                        <a:t>75</a:t>
                      </a:r>
                      <a:r>
                        <a:rPr kumimoji="1" lang="ja-JP" altLang="en-US" sz="3000" b="0" dirty="0">
                          <a:solidFill>
                            <a:schemeClr val="tx1"/>
                          </a:solidFill>
                        </a:rPr>
                        <a:t>歳以上人口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000" b="0" dirty="0">
                          <a:solidFill>
                            <a:schemeClr val="tx1"/>
                          </a:solidFill>
                        </a:rPr>
                        <a:t>最も高い増加率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230975"/>
                  </a:ext>
                </a:extLst>
              </a:tr>
            </a:tbl>
          </a:graphicData>
        </a:graphic>
      </p:graphicFrame>
      <p:pic>
        <p:nvPicPr>
          <p:cNvPr id="10" name="図 9">
            <a:extLst>
              <a:ext uri="{FF2B5EF4-FFF2-40B4-BE49-F238E27FC236}">
                <a16:creationId xmlns:a16="http://schemas.microsoft.com/office/drawing/2014/main" id="{0A23F8BC-F6F8-40AA-99E9-47119D4E3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82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38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672B15-571C-486F-9FEC-C438A07E9A98}"/>
              </a:ext>
            </a:extLst>
          </p:cNvPr>
          <p:cNvSpPr txBox="1"/>
          <p:nvPr/>
        </p:nvSpPr>
        <p:spPr>
          <a:xfrm>
            <a:off x="1456077" y="2645621"/>
            <a:ext cx="10794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/>
              <a:t>■今後の高齢者数、患者数の増加に備え、</a:t>
            </a:r>
            <a:r>
              <a:rPr kumimoji="1" lang="ja-JP" altLang="en-US" sz="3000" dirty="0"/>
              <a:t>以下の取組を</a:t>
            </a:r>
            <a:endParaRPr kumimoji="1" lang="en-US" altLang="ja-JP" sz="3000" dirty="0"/>
          </a:p>
          <a:p>
            <a:r>
              <a:rPr lang="ja-JP" altLang="en-US" sz="3000" dirty="0"/>
              <a:t>　</a:t>
            </a:r>
            <a:r>
              <a:rPr kumimoji="1" lang="ja-JP" altLang="en-US" sz="3000" dirty="0"/>
              <a:t>行っていくとしている。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104708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（１）近年の社会状況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D825DF-233D-4C4A-9B8A-5EF00F8B51AD}"/>
              </a:ext>
            </a:extLst>
          </p:cNvPr>
          <p:cNvSpPr txBox="1"/>
          <p:nvPr/>
        </p:nvSpPr>
        <p:spPr>
          <a:xfrm>
            <a:off x="890998" y="1846354"/>
            <a:ext cx="1018454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② 地域医療構想における石川中央医療圏の状況</a:t>
            </a:r>
            <a:endParaRPr kumimoji="1" lang="ja-JP" altLang="en-US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CD482C-BB08-42B6-BE27-EFB37887D0CE}"/>
              </a:ext>
            </a:extLst>
          </p:cNvPr>
          <p:cNvSpPr txBox="1"/>
          <p:nvPr/>
        </p:nvSpPr>
        <p:spPr>
          <a:xfrm>
            <a:off x="1849482" y="3795725"/>
            <a:ext cx="8761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dirty="0"/>
              <a:t>・高度専門医療の強化・人材の育成</a:t>
            </a:r>
            <a:endParaRPr kumimoji="1" lang="en-US" altLang="ja-JP" sz="3000" dirty="0"/>
          </a:p>
          <a:p>
            <a:r>
              <a:rPr lang="ja-JP" altLang="en-US" sz="3000" dirty="0"/>
              <a:t>・</a:t>
            </a:r>
            <a:r>
              <a:rPr kumimoji="1" lang="ja-JP" altLang="en-US" sz="3000" dirty="0"/>
              <a:t>急性期から回復期への転換に対する支援の強化</a:t>
            </a:r>
            <a:endParaRPr kumimoji="1" lang="en-US" altLang="ja-JP" sz="3000" dirty="0"/>
          </a:p>
          <a:p>
            <a:r>
              <a:rPr kumimoji="1" lang="ja-JP" altLang="en-US" sz="3000" dirty="0"/>
              <a:t>・認知症患者の増加に向けた対策の強化</a:t>
            </a:r>
            <a:endParaRPr kumimoji="1" lang="en-US" altLang="ja-JP" sz="3000" dirty="0"/>
          </a:p>
          <a:p>
            <a:r>
              <a:rPr kumimoji="1" lang="ja-JP" altLang="en-US" sz="3000" dirty="0"/>
              <a:t>・在宅医療提供体制の充実・強化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AC3E254-7A22-427B-8F98-FF4E89422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31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856357"/>
            <a:ext cx="11733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（１）近年の社会状況</a:t>
            </a:r>
            <a:endParaRPr kumimoji="1" lang="en-US" altLang="ja-JP" sz="3200" dirty="0"/>
          </a:p>
          <a:p>
            <a:endParaRPr kumimoji="1" lang="en-US" altLang="ja-JP" sz="600" dirty="0"/>
          </a:p>
          <a:p>
            <a:r>
              <a:rPr lang="ja-JP" altLang="en-US" sz="3200" dirty="0"/>
              <a:t>（２）金沢市立病院の現状</a:t>
            </a:r>
            <a:endParaRPr lang="en-US" altLang="ja-JP" sz="3200" dirty="0"/>
          </a:p>
          <a:p>
            <a:endParaRPr lang="en-US" altLang="ja-JP" sz="600" dirty="0"/>
          </a:p>
          <a:p>
            <a:r>
              <a:rPr kumimoji="1" lang="ja-JP" altLang="en-US" sz="3200" dirty="0"/>
              <a:t>（３）基本方針</a:t>
            </a:r>
            <a:endParaRPr kumimoji="1" lang="en-US" altLang="ja-JP" sz="3200" dirty="0"/>
          </a:p>
          <a:p>
            <a:endParaRPr kumimoji="1" lang="en-US" altLang="ja-JP" sz="600" dirty="0"/>
          </a:p>
          <a:p>
            <a:r>
              <a:rPr lang="ja-JP" altLang="en-US" sz="3200" dirty="0"/>
              <a:t>（４）役割・機能の最適化と連携の強化</a:t>
            </a:r>
            <a:endParaRPr lang="en-US" altLang="ja-JP" sz="3200" dirty="0"/>
          </a:p>
          <a:p>
            <a:endParaRPr lang="en-US" altLang="ja-JP" sz="600" dirty="0"/>
          </a:p>
          <a:p>
            <a:r>
              <a:rPr kumimoji="1" lang="ja-JP" altLang="en-US" sz="3200" dirty="0"/>
              <a:t>（５）医師・看護師等の確保と働き方改革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（６）経営形態の見直し</a:t>
            </a:r>
            <a:endParaRPr lang="en-US" altLang="ja-JP" sz="3200" dirty="0"/>
          </a:p>
          <a:p>
            <a:endParaRPr lang="en-US" altLang="ja-JP" sz="800" dirty="0"/>
          </a:p>
          <a:p>
            <a:r>
              <a:rPr kumimoji="1" lang="ja-JP" altLang="en-US" sz="3200" dirty="0"/>
              <a:t>（７）新興感染症の感染拡大時等に備えた平時からの取組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（８）施設・設備の最適化</a:t>
            </a:r>
            <a:endParaRPr lang="en-US" altLang="ja-JP" sz="3200" dirty="0"/>
          </a:p>
          <a:p>
            <a:endParaRPr lang="en-US" altLang="ja-JP" sz="800" dirty="0"/>
          </a:p>
          <a:p>
            <a:r>
              <a:rPr kumimoji="1" lang="ja-JP" altLang="en-US" sz="3200" dirty="0"/>
              <a:t>（９）経営の効率化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</a:t>
            </a:r>
            <a:r>
              <a:rPr lang="en-US" altLang="ja-JP" sz="3200" dirty="0"/>
              <a:t>10</a:t>
            </a:r>
            <a:r>
              <a:rPr lang="ja-JP" altLang="en-US" sz="3200" dirty="0"/>
              <a:t>）点検・評価・公表</a:t>
            </a:r>
            <a:endParaRPr lang="en-US" altLang="ja-JP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9E2AA0-8A8E-4782-AA5D-FAEB57FC8E06}"/>
              </a:ext>
            </a:extLst>
          </p:cNvPr>
          <p:cNvSpPr txBox="1"/>
          <p:nvPr/>
        </p:nvSpPr>
        <p:spPr>
          <a:xfrm>
            <a:off x="229456" y="856357"/>
            <a:ext cx="11733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（１）近年の社会状況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b="1" u="sng" dirty="0">
                <a:highlight>
                  <a:srgbClr val="ECEDE8"/>
                </a:highlight>
              </a:rPr>
              <a:t>（２）金沢市立病院の現状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（３）基本方針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（４）役割・機能の最適化と連携の強化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（５）医師・看護師等の確保と働き方改革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（６）経営形態の見直し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（７）新興感染症の感染拡大時等に備えた平時からの取組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（８）施設・設備の最適化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（９）経営の効率化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en-US" altLang="ja-JP" sz="3200" dirty="0">
                <a:solidFill>
                  <a:schemeClr val="bg1">
                    <a:lumMod val="75000"/>
                  </a:schemeClr>
                </a:solidFill>
              </a:rPr>
              <a:t>10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）点検・評価・公表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72887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39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E51E28-6879-4117-A79C-EDF86D0F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プレースホルダー 6" descr="聴診器 ">
            <a:extLst>
              <a:ext uri="{FF2B5EF4-FFF2-40B4-BE49-F238E27FC236}">
                <a16:creationId xmlns:a16="http://schemas.microsoft.com/office/drawing/2014/main" id="{F8672959-9B8B-4008-8A93-003CB80FC3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/>
          <a:stretch/>
        </p:blipFill>
        <p:spPr>
          <a:xfrm>
            <a:off x="8884304" y="0"/>
            <a:ext cx="3363451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effectLst>
            <a:glow>
              <a:schemeClr val="accent1">
                <a:alpha val="39000"/>
              </a:schemeClr>
            </a:glow>
            <a:softEdge rad="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１ー１　総務省 経営強化ガイドラインの内容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779DB-3E3C-4A9E-836F-E113553200DA}"/>
              </a:ext>
            </a:extLst>
          </p:cNvPr>
          <p:cNvSpPr txBox="1"/>
          <p:nvPr/>
        </p:nvSpPr>
        <p:spPr>
          <a:xfrm>
            <a:off x="514667" y="1694057"/>
            <a:ext cx="117330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dirty="0">
                <a:latin typeface="+mn-ea"/>
              </a:rPr>
              <a:t>（１）経営強化ガイドライン発出の経緯</a:t>
            </a:r>
            <a:endParaRPr kumimoji="1" lang="en-US" altLang="ja-JP" sz="3000" dirty="0">
              <a:latin typeface="+mn-ea"/>
            </a:endParaRPr>
          </a:p>
          <a:p>
            <a:endParaRPr kumimoji="1" lang="en-US" altLang="ja-JP" sz="3000" dirty="0">
              <a:latin typeface="+mn-ea"/>
            </a:endParaRPr>
          </a:p>
          <a:p>
            <a:endParaRPr lang="en-US" altLang="ja-JP" sz="3000" dirty="0">
              <a:latin typeface="+mn-ea"/>
            </a:endParaRPr>
          </a:p>
          <a:p>
            <a:r>
              <a:rPr kumimoji="1" lang="ja-JP" altLang="en-US" sz="3000" dirty="0">
                <a:latin typeface="+mn-ea"/>
              </a:rPr>
              <a:t>（</a:t>
            </a:r>
            <a:r>
              <a:rPr lang="ja-JP" altLang="en-US" sz="3000" dirty="0">
                <a:latin typeface="+mn-ea"/>
              </a:rPr>
              <a:t>２</a:t>
            </a:r>
            <a:r>
              <a:rPr kumimoji="1" lang="ja-JP" altLang="en-US" sz="3000" dirty="0">
                <a:latin typeface="+mn-ea"/>
              </a:rPr>
              <a:t>）公立病院における経営強化の必要性</a:t>
            </a:r>
            <a:endParaRPr kumimoji="1" lang="en-US" altLang="ja-JP" sz="3000" dirty="0">
              <a:latin typeface="+mn-ea"/>
            </a:endParaRPr>
          </a:p>
          <a:p>
            <a:endParaRPr kumimoji="1" lang="en-US" altLang="ja-JP" sz="3000" dirty="0">
              <a:latin typeface="+mn-ea"/>
            </a:endParaRPr>
          </a:p>
          <a:p>
            <a:endParaRPr kumimoji="1" lang="en-US" altLang="ja-JP" sz="3000" dirty="0">
              <a:latin typeface="+mn-ea"/>
            </a:endParaRPr>
          </a:p>
          <a:p>
            <a:r>
              <a:rPr kumimoji="1" lang="ja-JP" altLang="en-US" sz="3000" dirty="0">
                <a:latin typeface="+mn-ea"/>
              </a:rPr>
              <a:t>（３）新プランの策定</a:t>
            </a:r>
            <a:endParaRPr kumimoji="1" lang="en-US" altLang="ja-JP" sz="3000" dirty="0">
              <a:latin typeface="+mn-ea"/>
            </a:endParaRPr>
          </a:p>
          <a:p>
            <a:endParaRPr kumimoji="1" lang="en-US" altLang="ja-JP" sz="3000" dirty="0">
              <a:latin typeface="+mn-ea"/>
            </a:endParaRPr>
          </a:p>
          <a:p>
            <a:endParaRPr kumimoji="1" lang="en-US" altLang="ja-JP" sz="3000" dirty="0">
              <a:latin typeface="+mn-ea"/>
            </a:endParaRPr>
          </a:p>
          <a:p>
            <a:r>
              <a:rPr lang="ja-JP" altLang="en-US" sz="3000" dirty="0">
                <a:latin typeface="+mn-ea"/>
              </a:rPr>
              <a:t>（４）新プランに備えるべき事項</a:t>
            </a:r>
            <a:endParaRPr lang="en-US" altLang="ja-JP" sz="3000" dirty="0">
              <a:latin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3183B3A-5DB4-4C5A-BEA8-4DD5C41F086A}"/>
              </a:ext>
            </a:extLst>
          </p:cNvPr>
          <p:cNvSpPr txBox="1"/>
          <p:nvPr/>
        </p:nvSpPr>
        <p:spPr>
          <a:xfrm>
            <a:off x="514667" y="1700828"/>
            <a:ext cx="117330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b="1" dirty="0">
                <a:latin typeface="+mn-ea"/>
              </a:rPr>
              <a:t>（</a:t>
            </a:r>
            <a:r>
              <a:rPr kumimoji="1" lang="ja-JP" altLang="en-US" sz="3000" b="1" u="sng" dirty="0">
                <a:latin typeface="+mn-ea"/>
              </a:rPr>
              <a:t>１）経営強化ガイドライン発出の経緯</a:t>
            </a:r>
            <a:r>
              <a:rPr kumimoji="1" lang="ja-JP" altLang="en-US" sz="3000" b="1" u="sng" dirty="0">
                <a:solidFill>
                  <a:schemeClr val="bg1"/>
                </a:solidFill>
                <a:latin typeface="+mn-ea"/>
              </a:rPr>
              <a:t>・</a:t>
            </a:r>
            <a:r>
              <a:rPr kumimoji="1" lang="ja-JP" altLang="en-US" sz="3000" b="1" dirty="0">
                <a:latin typeface="+mn-ea"/>
              </a:rPr>
              <a:t>　</a:t>
            </a:r>
            <a:endParaRPr kumimoji="1" lang="en-US" altLang="ja-JP" sz="3000" b="1" dirty="0">
              <a:latin typeface="+mn-ea"/>
            </a:endParaRPr>
          </a:p>
          <a:p>
            <a:endParaRPr kumimoji="1" lang="en-US" altLang="ja-JP" sz="3000" dirty="0">
              <a:latin typeface="+mn-ea"/>
            </a:endParaRPr>
          </a:p>
          <a:p>
            <a:endParaRPr lang="en-US" altLang="ja-JP" sz="3000" dirty="0">
              <a:latin typeface="+mn-ea"/>
            </a:endParaRPr>
          </a:p>
          <a:p>
            <a:r>
              <a:rPr kumimoji="1" lang="ja-JP" altLang="en-US" sz="30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（</a:t>
            </a:r>
            <a:r>
              <a:rPr lang="ja-JP" altLang="en-US" sz="30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２</a:t>
            </a:r>
            <a:r>
              <a:rPr kumimoji="1" lang="ja-JP" altLang="en-US" sz="30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）公立病院における経営強化の必要性</a:t>
            </a:r>
            <a:endParaRPr kumimoji="1" lang="en-US" altLang="ja-JP" sz="3000" dirty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endParaRPr kumimoji="1" lang="en-US" altLang="ja-JP" sz="3000" dirty="0">
              <a:latin typeface="+mn-ea"/>
            </a:endParaRPr>
          </a:p>
          <a:p>
            <a:endParaRPr kumimoji="1" lang="en-US" altLang="ja-JP" sz="3000" dirty="0">
              <a:latin typeface="+mn-ea"/>
            </a:endParaRPr>
          </a:p>
          <a:p>
            <a:r>
              <a:rPr kumimoji="1" lang="ja-JP" altLang="en-US" sz="30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（３）新プランの策定</a:t>
            </a:r>
            <a:endParaRPr kumimoji="1" lang="en-US" altLang="ja-JP" sz="3000" dirty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endParaRPr kumimoji="1" lang="en-US" altLang="ja-JP" sz="3000" dirty="0">
              <a:latin typeface="+mn-ea"/>
            </a:endParaRPr>
          </a:p>
          <a:p>
            <a:endParaRPr kumimoji="1" lang="en-US" altLang="ja-JP" sz="3000" dirty="0">
              <a:latin typeface="+mn-ea"/>
            </a:endParaRPr>
          </a:p>
          <a:p>
            <a:r>
              <a:rPr lang="ja-JP" altLang="en-US" sz="30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（４）新プランに備えるべき事項</a:t>
            </a:r>
            <a:endParaRPr lang="en-US" altLang="ja-JP" sz="3000" dirty="0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1D5DB3F-62B3-45FD-B68D-B08CFE0CE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8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43411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40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（２）金沢市立病院の現状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9772BF19-A3CD-4CBF-9E8C-5FA88776C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03820"/>
              </p:ext>
            </p:extLst>
          </p:nvPr>
        </p:nvGraphicFramePr>
        <p:xfrm>
          <a:off x="1026633" y="2447011"/>
          <a:ext cx="11361312" cy="4294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7104">
                  <a:extLst>
                    <a:ext uri="{9D8B030D-6E8A-4147-A177-3AD203B41FA5}">
                      <a16:colId xmlns:a16="http://schemas.microsoft.com/office/drawing/2014/main" val="1520720138"/>
                    </a:ext>
                  </a:extLst>
                </a:gridCol>
                <a:gridCol w="3787104">
                  <a:extLst>
                    <a:ext uri="{9D8B030D-6E8A-4147-A177-3AD203B41FA5}">
                      <a16:colId xmlns:a16="http://schemas.microsoft.com/office/drawing/2014/main" val="987944751"/>
                    </a:ext>
                  </a:extLst>
                </a:gridCol>
                <a:gridCol w="3787104">
                  <a:extLst>
                    <a:ext uri="{9D8B030D-6E8A-4147-A177-3AD203B41FA5}">
                      <a16:colId xmlns:a16="http://schemas.microsoft.com/office/drawing/2014/main" val="245947039"/>
                    </a:ext>
                  </a:extLst>
                </a:gridCol>
              </a:tblGrid>
              <a:tr h="548903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</a:rPr>
                        <a:t>内科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</a:rPr>
                        <a:t>神経内科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</a:rPr>
                        <a:t>呼吸器内科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849635"/>
                  </a:ext>
                </a:extLst>
              </a:tr>
              <a:tr h="548903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消化器内科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循環器内科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腎臓・ﾘｳﾏﾁ内科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075222"/>
                  </a:ext>
                </a:extLst>
              </a:tr>
              <a:tr h="548903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内分泌・糖尿病内科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血液内科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小児科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803120"/>
                  </a:ext>
                </a:extLst>
              </a:tr>
              <a:tr h="548903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外科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整形外科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脳神経外科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504755"/>
                  </a:ext>
                </a:extLst>
              </a:tr>
              <a:tr h="548903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皮膚科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泌尿器科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産婦人科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602731"/>
                  </a:ext>
                </a:extLst>
              </a:tr>
              <a:tr h="548903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眼科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耳鼻咽喉科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ﾘﾊﾋﾞﾘﾃｰｼｮﾝ科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445974"/>
                  </a:ext>
                </a:extLst>
              </a:tr>
              <a:tr h="1000940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放射線科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麻酔科・ﾍﾟｲﾝｸﾘﾆｯｸ科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神経精神科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1216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37518" y="1688350"/>
            <a:ext cx="1058238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① 診療科目</a:t>
            </a:r>
            <a:endParaRPr kumimoji="1" lang="ja-JP" altLang="en-US" sz="32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CCA17DA-02CA-4C9D-8134-25247A6DE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46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53529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41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（２）金沢市立病院の現状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2" y="1677464"/>
            <a:ext cx="1058238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② 病床数</a:t>
            </a:r>
            <a:endParaRPr kumimoji="1" lang="ja-JP" altLang="en-US" sz="32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C5B3C72-5035-47A6-A6F6-C83116DA0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846C12C7-68AC-4AA5-A332-306365760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539218"/>
              </p:ext>
            </p:extLst>
          </p:nvPr>
        </p:nvGraphicFramePr>
        <p:xfrm>
          <a:off x="1993187" y="2447011"/>
          <a:ext cx="8938516" cy="36407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27442">
                  <a:extLst>
                    <a:ext uri="{9D8B030D-6E8A-4147-A177-3AD203B41FA5}">
                      <a16:colId xmlns:a16="http://schemas.microsoft.com/office/drawing/2014/main" val="3435899827"/>
                    </a:ext>
                  </a:extLst>
                </a:gridCol>
                <a:gridCol w="2630184">
                  <a:extLst>
                    <a:ext uri="{9D8B030D-6E8A-4147-A177-3AD203B41FA5}">
                      <a16:colId xmlns:a16="http://schemas.microsoft.com/office/drawing/2014/main" val="2990265478"/>
                    </a:ext>
                  </a:extLst>
                </a:gridCol>
                <a:gridCol w="3780890">
                  <a:extLst>
                    <a:ext uri="{9D8B030D-6E8A-4147-A177-3AD203B41FA5}">
                      <a16:colId xmlns:a16="http://schemas.microsoft.com/office/drawing/2014/main" val="2569025370"/>
                    </a:ext>
                  </a:extLst>
                </a:gridCol>
              </a:tblGrid>
              <a:tr h="7044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病床区分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病床数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備考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3996235"/>
                  </a:ext>
                </a:extLst>
              </a:tr>
              <a:tr h="7585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一般病床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２７５床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地域包括ケア病床５４床</a:t>
                      </a:r>
                      <a:endParaRPr kumimoji="1" lang="en-US" altLang="ja-JP" sz="2400" dirty="0"/>
                    </a:p>
                    <a:p>
                      <a:r>
                        <a:rPr kumimoji="1" lang="ja-JP" altLang="en-US" sz="2400" dirty="0"/>
                        <a:t>ドック８床を含む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0267309"/>
                  </a:ext>
                </a:extLst>
              </a:tr>
              <a:tr h="7044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結核病床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　２５床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4353269"/>
                  </a:ext>
                </a:extLst>
              </a:tr>
              <a:tr h="7044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感染症病床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　　６床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8628883"/>
                  </a:ext>
                </a:extLst>
              </a:tr>
              <a:tr h="7044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合計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/>
                        <a:t>３０６床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737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419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1204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42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（２）金沢市立病院の現状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2" y="1677464"/>
            <a:ext cx="248713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③ 看護基準</a:t>
            </a:r>
            <a:endParaRPr kumimoji="1" lang="ja-JP" altLang="en-US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1B5E6F-4EE7-4CB1-96C6-4433FC479BBB}"/>
              </a:ext>
            </a:extLst>
          </p:cNvPr>
          <p:cNvSpPr txBox="1"/>
          <p:nvPr/>
        </p:nvSpPr>
        <p:spPr>
          <a:xfrm>
            <a:off x="1141786" y="2335382"/>
            <a:ext cx="10582382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000" dirty="0"/>
              <a:t>　■７対１看護</a:t>
            </a:r>
            <a:endParaRPr kumimoji="1" lang="ja-JP" altLang="en-US" sz="3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616768-F333-413E-BF6C-CC6A3C7C4E98}"/>
              </a:ext>
            </a:extLst>
          </p:cNvPr>
          <p:cNvSpPr txBox="1"/>
          <p:nvPr/>
        </p:nvSpPr>
        <p:spPr>
          <a:xfrm>
            <a:off x="1534885" y="4393558"/>
            <a:ext cx="9965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/>
              <a:t>■救急告示病院　　　　　　　■災害拠点病院　</a:t>
            </a:r>
            <a:endParaRPr lang="en-US" altLang="ja-JP" sz="3000" dirty="0"/>
          </a:p>
          <a:p>
            <a:r>
              <a:rPr lang="ja-JP" altLang="en-US" sz="3000" dirty="0"/>
              <a:t>■第二種感染症指定医療機関　</a:t>
            </a:r>
            <a:r>
              <a:rPr kumimoji="1" lang="ja-JP" altLang="en-US" sz="3000" b="1" dirty="0"/>
              <a:t>■</a:t>
            </a:r>
            <a:r>
              <a:rPr lang="ja-JP" altLang="en-US" sz="3000" dirty="0"/>
              <a:t> がん連携推進病院</a:t>
            </a:r>
            <a:endParaRPr lang="en-US" altLang="ja-JP" sz="3000" dirty="0"/>
          </a:p>
          <a:p>
            <a:r>
              <a:rPr lang="ja-JP" altLang="en-US" sz="3000" dirty="0"/>
              <a:t>■地域医療支援病院　</a:t>
            </a:r>
            <a:endParaRPr kumimoji="1" lang="ja-JP" altLang="en-US" sz="3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D865D44-46EE-4E8F-880B-853E7CB64DC9}"/>
              </a:ext>
            </a:extLst>
          </p:cNvPr>
          <p:cNvSpPr txBox="1"/>
          <p:nvPr/>
        </p:nvSpPr>
        <p:spPr>
          <a:xfrm>
            <a:off x="1026632" y="3856913"/>
            <a:ext cx="3329611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④ 主な機関指定</a:t>
            </a:r>
            <a:endParaRPr kumimoji="1" lang="ja-JP" altLang="en-US" sz="32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88DD2B4-0FE6-4532-B7B4-3477C9AFA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767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34823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43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（２）金沢市立病院の現状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2" y="1677464"/>
            <a:ext cx="249274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⑤ 累積収支</a:t>
            </a:r>
            <a:endParaRPr kumimoji="1" lang="ja-JP" altLang="en-US" sz="3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3F65FB-C5D7-4674-BF6B-F53C06460175}"/>
              </a:ext>
            </a:extLst>
          </p:cNvPr>
          <p:cNvSpPr txBox="1"/>
          <p:nvPr/>
        </p:nvSpPr>
        <p:spPr>
          <a:xfrm>
            <a:off x="1026632" y="5916333"/>
            <a:ext cx="1116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・未だ</a:t>
            </a:r>
            <a:r>
              <a:rPr lang="ja-JP" altLang="en-US" sz="3200" dirty="0">
                <a:solidFill>
                  <a:srgbClr val="FF0000"/>
                </a:solidFill>
              </a:rPr>
              <a:t>５億円程度の赤字</a:t>
            </a:r>
            <a:r>
              <a:rPr lang="ja-JP" altLang="en-US" sz="3200" dirty="0"/>
              <a:t>があり、更なる解消に向けて取組む</a:t>
            </a:r>
            <a:endParaRPr kumimoji="1" lang="ja-JP" altLang="en-US" sz="3200" b="1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11636EE-D8AB-4EF6-AAF1-C669E505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721" y="2174416"/>
            <a:ext cx="8570558" cy="392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38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0071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44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（２）金沢市立病院の現状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2" y="1677464"/>
            <a:ext cx="251401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⑥ 経常収支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192CDF-C3B9-42EF-BCC5-D4F90D88B40A}"/>
              </a:ext>
            </a:extLst>
          </p:cNvPr>
          <p:cNvSpPr txBox="1"/>
          <p:nvPr/>
        </p:nvSpPr>
        <p:spPr>
          <a:xfrm>
            <a:off x="1026632" y="5950083"/>
            <a:ext cx="1093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・コロナ補助金により</a:t>
            </a:r>
            <a:r>
              <a:rPr lang="ja-JP" altLang="en-US" sz="3200" b="1" dirty="0"/>
              <a:t>黒字</a:t>
            </a:r>
            <a:r>
              <a:rPr lang="ja-JP" altLang="en-US" sz="3200" dirty="0"/>
              <a:t>で推移</a:t>
            </a:r>
            <a:endParaRPr kumimoji="1" lang="ja-JP" altLang="en-US" sz="32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9D68D6F-860A-4035-9D6F-8E7F49CBA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43FC741-A50D-4B60-9D79-94B1FC0D7EE6}"/>
              </a:ext>
            </a:extLst>
          </p:cNvPr>
          <p:cNvSpPr txBox="1"/>
          <p:nvPr/>
        </p:nvSpPr>
        <p:spPr>
          <a:xfrm>
            <a:off x="2041132" y="21485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（百万円）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10DBF36-55E8-4A52-8AE3-26C75D81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325" y="2405498"/>
            <a:ext cx="8375350" cy="35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5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3828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45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（２）金沢市立病院の現状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2" y="1677464"/>
            <a:ext cx="1058238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⑦ 医業収支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192CDF-C3B9-42EF-BCC5-D4F90D88B40A}"/>
              </a:ext>
            </a:extLst>
          </p:cNvPr>
          <p:cNvSpPr txBox="1"/>
          <p:nvPr/>
        </p:nvSpPr>
        <p:spPr>
          <a:xfrm>
            <a:off x="1026632" y="5885315"/>
            <a:ext cx="1093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</a:t>
            </a:r>
            <a:r>
              <a:rPr lang="ja-JP" altLang="en-US" sz="3200" dirty="0">
                <a:solidFill>
                  <a:srgbClr val="FF0000"/>
                </a:solidFill>
              </a:rPr>
              <a:t>赤字</a:t>
            </a:r>
            <a:r>
              <a:rPr lang="ja-JP" altLang="en-US" sz="3200" dirty="0"/>
              <a:t>傾向が続いており早急な改善策が必要</a:t>
            </a:r>
            <a:endParaRPr kumimoji="1" lang="ja-JP" altLang="en-US" sz="32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25A5B83-7307-462C-8972-B158703F8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112AB46-01D1-4D1F-BD23-8A513A676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477" y="2318727"/>
            <a:ext cx="7976171" cy="371534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016B45B-2ED3-4AD7-A588-8D2E7F4FCEB9}"/>
              </a:ext>
            </a:extLst>
          </p:cNvPr>
          <p:cNvSpPr txBox="1"/>
          <p:nvPr/>
        </p:nvSpPr>
        <p:spPr>
          <a:xfrm>
            <a:off x="1722633" y="207767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（百万円）</a:t>
            </a:r>
          </a:p>
        </p:txBody>
      </p:sp>
    </p:spTree>
    <p:extLst>
      <p:ext uri="{BB962C8B-B14F-4D97-AF65-F5344CB8AC3E}">
        <p14:creationId xmlns:p14="http://schemas.microsoft.com/office/powerpoint/2010/main" val="22390087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6401CD48-B20C-4094-9E0E-7AA92F168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115" y="2447011"/>
            <a:ext cx="8151606" cy="371269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39119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46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（２）金沢市立病院の現状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1" y="1677464"/>
            <a:ext cx="3350159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⑧ 患者数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192CDF-C3B9-42EF-BCC5-D4F90D88B40A}"/>
              </a:ext>
            </a:extLst>
          </p:cNvPr>
          <p:cNvSpPr txBox="1"/>
          <p:nvPr/>
        </p:nvSpPr>
        <p:spPr>
          <a:xfrm>
            <a:off x="1026632" y="5969003"/>
            <a:ext cx="1093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</a:t>
            </a:r>
            <a:r>
              <a:rPr lang="ja-JP" altLang="en-US" sz="3200" dirty="0">
                <a:solidFill>
                  <a:srgbClr val="FF0000"/>
                </a:solidFill>
              </a:rPr>
              <a:t>減少</a:t>
            </a:r>
            <a:r>
              <a:rPr lang="ja-JP" altLang="en-US" sz="3200" dirty="0"/>
              <a:t>傾向が続いており、早急な改善策が必要</a:t>
            </a:r>
            <a:endParaRPr kumimoji="1" lang="ja-JP" altLang="en-US" sz="3200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14D384-9003-49EB-B4FD-46F08E594826}"/>
              </a:ext>
            </a:extLst>
          </p:cNvPr>
          <p:cNvSpPr/>
          <p:nvPr/>
        </p:nvSpPr>
        <p:spPr>
          <a:xfrm>
            <a:off x="6195318" y="2958964"/>
            <a:ext cx="1335640" cy="482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08010"/>
                </a:solidFill>
              </a:rPr>
              <a:t>外来</a:t>
            </a:r>
            <a:endParaRPr kumimoji="1" lang="ja-JP" altLang="en-US" b="1" dirty="0">
              <a:solidFill>
                <a:srgbClr val="F0801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7C822B3-3012-4589-B2E7-915EA9575C2C}"/>
              </a:ext>
            </a:extLst>
          </p:cNvPr>
          <p:cNvSpPr/>
          <p:nvPr/>
        </p:nvSpPr>
        <p:spPr>
          <a:xfrm>
            <a:off x="4760360" y="4531798"/>
            <a:ext cx="1335640" cy="482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</a:rPr>
              <a:t>入院</a:t>
            </a:r>
            <a:endParaRPr kumimoji="1" lang="ja-JP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4DC46D2-3AE9-4E2A-B979-2DFADB25A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623197-5BAF-4D33-B663-BA4878FA6F7D}"/>
              </a:ext>
            </a:extLst>
          </p:cNvPr>
          <p:cNvSpPr txBox="1"/>
          <p:nvPr/>
        </p:nvSpPr>
        <p:spPr>
          <a:xfrm>
            <a:off x="2206279" y="213911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（人）</a:t>
            </a:r>
          </a:p>
        </p:txBody>
      </p:sp>
    </p:spTree>
    <p:extLst>
      <p:ext uri="{BB962C8B-B14F-4D97-AF65-F5344CB8AC3E}">
        <p14:creationId xmlns:p14="http://schemas.microsoft.com/office/powerpoint/2010/main" val="1385048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5240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1D5DB3F-62B3-45FD-B68D-B08CFE0CE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E5E5937-CBB9-4A12-A372-FC123730A5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5334000" y="935664"/>
            <a:ext cx="5500521" cy="592233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DFAB63-3CC2-4913-AD31-E885E242F6C2}"/>
              </a:ext>
            </a:extLst>
          </p:cNvPr>
          <p:cNvSpPr txBox="1"/>
          <p:nvPr/>
        </p:nvSpPr>
        <p:spPr>
          <a:xfrm>
            <a:off x="323489" y="976647"/>
            <a:ext cx="1173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R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４年度　地区別患者割合（外来）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5" name="表 14">
            <a:extLst>
              <a:ext uri="{FF2B5EF4-FFF2-40B4-BE49-F238E27FC236}">
                <a16:creationId xmlns:a16="http://schemas.microsoft.com/office/drawing/2014/main" id="{2EF05415-60BC-415F-999E-30530A5E916E}"/>
              </a:ext>
            </a:extLst>
          </p:cNvPr>
          <p:cNvGraphicFramePr>
            <a:graphicFrameLocks noGrp="1"/>
          </p:cNvGraphicFramePr>
          <p:nvPr/>
        </p:nvGraphicFramePr>
        <p:xfrm>
          <a:off x="599439" y="1694073"/>
          <a:ext cx="3820162" cy="4754880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1621247">
                  <a:extLst>
                    <a:ext uri="{9D8B030D-6E8A-4147-A177-3AD203B41FA5}">
                      <a16:colId xmlns:a16="http://schemas.microsoft.com/office/drawing/2014/main" val="2397640309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2176398876"/>
                    </a:ext>
                  </a:extLst>
                </a:gridCol>
                <a:gridCol w="947058">
                  <a:extLst>
                    <a:ext uri="{9D8B030D-6E8A-4147-A177-3AD203B41FA5}">
                      <a16:colId xmlns:a16="http://schemas.microsoft.com/office/drawing/2014/main" val="1798176297"/>
                    </a:ext>
                  </a:extLst>
                </a:gridCol>
              </a:tblGrid>
              <a:tr h="3308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占有率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650174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南部地区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41,105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46.5%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969967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zh-CN" altLang="en-US" dirty="0"/>
                        <a:t>南部近郊地区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14,295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16.2%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310641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東部地区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13,716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15.5%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725584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山間地区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4,673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182196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西部地区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3,400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148763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中央地区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1,916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10842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dirty="0"/>
                        <a:t>北部近郊地区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   813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350151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港周辺地区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     725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783919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駅西地区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   616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765166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北部地区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   473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119282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金沢市外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6,654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338824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合計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88,386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908181"/>
                  </a:ext>
                </a:extLst>
              </a:tr>
            </a:tbl>
          </a:graphicData>
        </a:graphic>
      </p:graphicFrame>
      <p:sp>
        <p:nvSpPr>
          <p:cNvPr id="15" name="フローチャート: 磁気ディスク 14">
            <a:extLst>
              <a:ext uri="{FF2B5EF4-FFF2-40B4-BE49-F238E27FC236}">
                <a16:creationId xmlns:a16="http://schemas.microsoft.com/office/drawing/2014/main" id="{C5180CA8-C435-46C9-9279-390B94FB52C7}"/>
              </a:ext>
            </a:extLst>
          </p:cNvPr>
          <p:cNvSpPr/>
          <p:nvPr/>
        </p:nvSpPr>
        <p:spPr>
          <a:xfrm>
            <a:off x="4919803" y="2643696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磁気ディスク 18">
            <a:extLst>
              <a:ext uri="{FF2B5EF4-FFF2-40B4-BE49-F238E27FC236}">
                <a16:creationId xmlns:a16="http://schemas.microsoft.com/office/drawing/2014/main" id="{865C7A7F-DA8A-4993-93F1-EBC1995B0A0E}"/>
              </a:ext>
            </a:extLst>
          </p:cNvPr>
          <p:cNvSpPr/>
          <p:nvPr/>
        </p:nvSpPr>
        <p:spPr>
          <a:xfrm>
            <a:off x="4776670" y="3723001"/>
            <a:ext cx="565371" cy="150434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磁気ディスク 19">
            <a:extLst>
              <a:ext uri="{FF2B5EF4-FFF2-40B4-BE49-F238E27FC236}">
                <a16:creationId xmlns:a16="http://schemas.microsoft.com/office/drawing/2014/main" id="{969D7E1E-6A83-48A9-89CE-BD37A488CE58}"/>
              </a:ext>
            </a:extLst>
          </p:cNvPr>
          <p:cNvSpPr/>
          <p:nvPr/>
        </p:nvSpPr>
        <p:spPr>
          <a:xfrm>
            <a:off x="4631965" y="5051200"/>
            <a:ext cx="1180030" cy="1178116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フローチャート: 磁気ディスク 20">
            <a:extLst>
              <a:ext uri="{FF2B5EF4-FFF2-40B4-BE49-F238E27FC236}">
                <a16:creationId xmlns:a16="http://schemas.microsoft.com/office/drawing/2014/main" id="{A7EE3A90-F6B5-4739-90E4-9851CAFD33C3}"/>
              </a:ext>
            </a:extLst>
          </p:cNvPr>
          <p:cNvSpPr/>
          <p:nvPr/>
        </p:nvSpPr>
        <p:spPr>
          <a:xfrm>
            <a:off x="6491841" y="5881031"/>
            <a:ext cx="707571" cy="864382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: 磁気ディスク 21">
            <a:extLst>
              <a:ext uri="{FF2B5EF4-FFF2-40B4-BE49-F238E27FC236}">
                <a16:creationId xmlns:a16="http://schemas.microsoft.com/office/drawing/2014/main" id="{0440AF9A-5C65-4A7E-9D8A-3A376E6C7E9B}"/>
              </a:ext>
            </a:extLst>
          </p:cNvPr>
          <p:cNvSpPr/>
          <p:nvPr/>
        </p:nvSpPr>
        <p:spPr>
          <a:xfrm>
            <a:off x="9160114" y="4205042"/>
            <a:ext cx="707571" cy="34691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ローチャート: 磁気ディスク 22">
            <a:extLst>
              <a:ext uri="{FF2B5EF4-FFF2-40B4-BE49-F238E27FC236}">
                <a16:creationId xmlns:a16="http://schemas.microsoft.com/office/drawing/2014/main" id="{9F69D0A7-703E-4299-9A1E-5ECBCCD66846}"/>
              </a:ext>
            </a:extLst>
          </p:cNvPr>
          <p:cNvSpPr/>
          <p:nvPr/>
        </p:nvSpPr>
        <p:spPr>
          <a:xfrm>
            <a:off x="10828985" y="2755629"/>
            <a:ext cx="707571" cy="935901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ローチャート: 磁気ディスク 23">
            <a:extLst>
              <a:ext uri="{FF2B5EF4-FFF2-40B4-BE49-F238E27FC236}">
                <a16:creationId xmlns:a16="http://schemas.microsoft.com/office/drawing/2014/main" id="{79FB0E84-0A4A-434D-9CBB-9619EE0A623B}"/>
              </a:ext>
            </a:extLst>
          </p:cNvPr>
          <p:cNvSpPr/>
          <p:nvPr/>
        </p:nvSpPr>
        <p:spPr>
          <a:xfrm>
            <a:off x="10708718" y="2409244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ローチャート: 磁気ディスク 24">
            <a:extLst>
              <a:ext uri="{FF2B5EF4-FFF2-40B4-BE49-F238E27FC236}">
                <a16:creationId xmlns:a16="http://schemas.microsoft.com/office/drawing/2014/main" id="{D4D346A1-F52B-4482-B6B5-EFF8046AF981}"/>
              </a:ext>
            </a:extLst>
          </p:cNvPr>
          <p:cNvSpPr/>
          <p:nvPr/>
        </p:nvSpPr>
        <p:spPr>
          <a:xfrm>
            <a:off x="9705347" y="1829654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磁気ディスク 26">
            <a:extLst>
              <a:ext uri="{FF2B5EF4-FFF2-40B4-BE49-F238E27FC236}">
                <a16:creationId xmlns:a16="http://schemas.microsoft.com/office/drawing/2014/main" id="{6E82A46B-4E74-4480-8346-59074006A899}"/>
              </a:ext>
            </a:extLst>
          </p:cNvPr>
          <p:cNvSpPr/>
          <p:nvPr/>
        </p:nvSpPr>
        <p:spPr>
          <a:xfrm>
            <a:off x="5830033" y="1841018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ローチャート: 磁気ディスク 27">
            <a:extLst>
              <a:ext uri="{FF2B5EF4-FFF2-40B4-BE49-F238E27FC236}">
                <a16:creationId xmlns:a16="http://schemas.microsoft.com/office/drawing/2014/main" id="{37E2F8AB-FCDD-4775-B8D1-5E0302F8B523}"/>
              </a:ext>
            </a:extLst>
          </p:cNvPr>
          <p:cNvSpPr/>
          <p:nvPr/>
        </p:nvSpPr>
        <p:spPr>
          <a:xfrm>
            <a:off x="8309691" y="1291772"/>
            <a:ext cx="565371" cy="150434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8DA0BB2-75E2-4523-A313-1647E0A49F24}"/>
              </a:ext>
            </a:extLst>
          </p:cNvPr>
          <p:cNvSpPr/>
          <p:nvPr/>
        </p:nvSpPr>
        <p:spPr>
          <a:xfrm>
            <a:off x="6310977" y="6421885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16.2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01AA83B-9C4A-444C-B4D7-832F05DF503F}"/>
              </a:ext>
            </a:extLst>
          </p:cNvPr>
          <p:cNvSpPr/>
          <p:nvPr/>
        </p:nvSpPr>
        <p:spPr>
          <a:xfrm>
            <a:off x="4631965" y="5805813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46.5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CA688D9-3928-4530-9C53-C5895E1B1D20}"/>
              </a:ext>
            </a:extLst>
          </p:cNvPr>
          <p:cNvSpPr/>
          <p:nvPr/>
        </p:nvSpPr>
        <p:spPr>
          <a:xfrm>
            <a:off x="4509275" y="3541096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3.9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EF76BB0-0039-4083-AB21-6DE113D30259}"/>
              </a:ext>
            </a:extLst>
          </p:cNvPr>
          <p:cNvSpPr/>
          <p:nvPr/>
        </p:nvSpPr>
        <p:spPr>
          <a:xfrm>
            <a:off x="4571751" y="2463244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0.8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1182A2A-91F5-4F84-B1E5-FCB66F6D0DF9}"/>
              </a:ext>
            </a:extLst>
          </p:cNvPr>
          <p:cNvSpPr/>
          <p:nvPr/>
        </p:nvSpPr>
        <p:spPr>
          <a:xfrm>
            <a:off x="5491444" y="1605331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0.7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8C785AC-C136-4755-B6CF-A4D465974540}"/>
              </a:ext>
            </a:extLst>
          </p:cNvPr>
          <p:cNvSpPr/>
          <p:nvPr/>
        </p:nvSpPr>
        <p:spPr>
          <a:xfrm>
            <a:off x="8043257" y="1066920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2</a:t>
            </a:r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.2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D582903-CEB1-429B-9F61-7E8520483A37}"/>
              </a:ext>
            </a:extLst>
          </p:cNvPr>
          <p:cNvSpPr/>
          <p:nvPr/>
        </p:nvSpPr>
        <p:spPr>
          <a:xfrm>
            <a:off x="9314356" y="1646401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0.9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F5E2335-697E-47D1-9579-EA6436DA4B41}"/>
              </a:ext>
            </a:extLst>
          </p:cNvPr>
          <p:cNvSpPr/>
          <p:nvPr/>
        </p:nvSpPr>
        <p:spPr>
          <a:xfrm>
            <a:off x="10412193" y="2225495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0.5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787A437-6D81-4C3C-98F8-78818733FF35}"/>
              </a:ext>
            </a:extLst>
          </p:cNvPr>
          <p:cNvSpPr/>
          <p:nvPr/>
        </p:nvSpPr>
        <p:spPr>
          <a:xfrm>
            <a:off x="10637228" y="3366788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15.5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EB1C7C9-A0F4-43FC-AF69-97951FDCFC83}"/>
              </a:ext>
            </a:extLst>
          </p:cNvPr>
          <p:cNvSpPr/>
          <p:nvPr/>
        </p:nvSpPr>
        <p:spPr>
          <a:xfrm>
            <a:off x="9042036" y="4239458"/>
            <a:ext cx="1023311" cy="341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5.4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4B9497D1-A557-4E97-9CE4-6A6F927C2D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71" b="73264" l="24650" r="323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86" t="55834" r="66671" b="24799"/>
          <a:stretch/>
        </p:blipFill>
        <p:spPr>
          <a:xfrm>
            <a:off x="7319080" y="3650606"/>
            <a:ext cx="390572" cy="420907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F946445-55B7-45B7-9781-46F946D4CBAF}"/>
              </a:ext>
            </a:extLst>
          </p:cNvPr>
          <p:cNvSpPr/>
          <p:nvPr/>
        </p:nvSpPr>
        <p:spPr>
          <a:xfrm>
            <a:off x="9824614" y="5160168"/>
            <a:ext cx="2380495" cy="543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R4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のべ外来患者数</a:t>
            </a:r>
            <a:endParaRPr kumimoji="1" lang="en-US" altLang="ja-JP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88,386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人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9B16A62-B0AF-4291-B52F-EB26B8B324FA}"/>
              </a:ext>
            </a:extLst>
          </p:cNvPr>
          <p:cNvSpPr/>
          <p:nvPr/>
        </p:nvSpPr>
        <p:spPr>
          <a:xfrm>
            <a:off x="8081123" y="5052900"/>
            <a:ext cx="3899868" cy="8935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南部、南部近郊、東部地区で</a:t>
            </a:r>
            <a:endParaRPr lang="en-US" altLang="ja-JP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約７５％を占める</a:t>
            </a:r>
            <a:endParaRPr lang="en-US" altLang="ja-JP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595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17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7" grpId="0"/>
      <p:bldP spid="4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5240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1D5DB3F-62B3-45FD-B68D-B08CFE0CE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E5E5937-CBB9-4A12-A372-FC123730A5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5334000" y="935664"/>
            <a:ext cx="5500521" cy="592233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DFAB63-3CC2-4913-AD31-E885E242F6C2}"/>
              </a:ext>
            </a:extLst>
          </p:cNvPr>
          <p:cNvSpPr txBox="1"/>
          <p:nvPr/>
        </p:nvSpPr>
        <p:spPr>
          <a:xfrm>
            <a:off x="323489" y="976647"/>
            <a:ext cx="1173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R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４年度　地区別患者割合（入院）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5" name="表 14">
            <a:extLst>
              <a:ext uri="{FF2B5EF4-FFF2-40B4-BE49-F238E27FC236}">
                <a16:creationId xmlns:a16="http://schemas.microsoft.com/office/drawing/2014/main" id="{2EF05415-60BC-415F-999E-30530A5E9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613611"/>
              </p:ext>
            </p:extLst>
          </p:nvPr>
        </p:nvGraphicFramePr>
        <p:xfrm>
          <a:off x="599439" y="1694073"/>
          <a:ext cx="3820162" cy="4772927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1621247">
                  <a:extLst>
                    <a:ext uri="{9D8B030D-6E8A-4147-A177-3AD203B41FA5}">
                      <a16:colId xmlns:a16="http://schemas.microsoft.com/office/drawing/2014/main" val="2397640309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2176398876"/>
                    </a:ext>
                  </a:extLst>
                </a:gridCol>
                <a:gridCol w="947058">
                  <a:extLst>
                    <a:ext uri="{9D8B030D-6E8A-4147-A177-3AD203B41FA5}">
                      <a16:colId xmlns:a16="http://schemas.microsoft.com/office/drawing/2014/main" val="1798176297"/>
                    </a:ext>
                  </a:extLst>
                </a:gridCol>
              </a:tblGrid>
              <a:tr h="3308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占有率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650174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南部地区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23,420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37.8%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969967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zh-CN" altLang="en-US" dirty="0"/>
                        <a:t>南部近郊地区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9,835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15.9%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310641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東部地区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10,516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17.0%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725584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山間地区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4,087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6.0%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182196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西部地区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2,456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148763"/>
                  </a:ext>
                </a:extLst>
              </a:tr>
              <a:tr h="3838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中央地区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2,490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10842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dirty="0"/>
                        <a:t>北部近郊地区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959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350151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港周辺地区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842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783919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駅西地区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   946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765166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北部地区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   831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119282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金沢市外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5,539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8.6%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338824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合計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61,921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908181"/>
                  </a:ext>
                </a:extLst>
              </a:tr>
            </a:tbl>
          </a:graphicData>
        </a:graphic>
      </p:graphicFrame>
      <p:sp>
        <p:nvSpPr>
          <p:cNvPr id="15" name="フローチャート: 磁気ディスク 14">
            <a:extLst>
              <a:ext uri="{FF2B5EF4-FFF2-40B4-BE49-F238E27FC236}">
                <a16:creationId xmlns:a16="http://schemas.microsoft.com/office/drawing/2014/main" id="{C5180CA8-C435-46C9-9279-390B94FB52C7}"/>
              </a:ext>
            </a:extLst>
          </p:cNvPr>
          <p:cNvSpPr/>
          <p:nvPr/>
        </p:nvSpPr>
        <p:spPr>
          <a:xfrm>
            <a:off x="4919803" y="2643696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ローチャート: 磁気ディスク 18">
            <a:extLst>
              <a:ext uri="{FF2B5EF4-FFF2-40B4-BE49-F238E27FC236}">
                <a16:creationId xmlns:a16="http://schemas.microsoft.com/office/drawing/2014/main" id="{865C7A7F-DA8A-4993-93F1-EBC1995B0A0E}"/>
              </a:ext>
            </a:extLst>
          </p:cNvPr>
          <p:cNvSpPr/>
          <p:nvPr/>
        </p:nvSpPr>
        <p:spPr>
          <a:xfrm>
            <a:off x="4776670" y="3723000"/>
            <a:ext cx="565371" cy="144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ローチャート: 磁気ディスク 19">
            <a:extLst>
              <a:ext uri="{FF2B5EF4-FFF2-40B4-BE49-F238E27FC236}">
                <a16:creationId xmlns:a16="http://schemas.microsoft.com/office/drawing/2014/main" id="{969D7E1E-6A83-48A9-89CE-BD37A488CE58}"/>
              </a:ext>
            </a:extLst>
          </p:cNvPr>
          <p:cNvSpPr/>
          <p:nvPr/>
        </p:nvSpPr>
        <p:spPr>
          <a:xfrm>
            <a:off x="4631965" y="5051200"/>
            <a:ext cx="1180030" cy="1178116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フローチャート: 磁気ディスク 20">
            <a:extLst>
              <a:ext uri="{FF2B5EF4-FFF2-40B4-BE49-F238E27FC236}">
                <a16:creationId xmlns:a16="http://schemas.microsoft.com/office/drawing/2014/main" id="{A7EE3A90-F6B5-4739-90E4-9851CAFD33C3}"/>
              </a:ext>
            </a:extLst>
          </p:cNvPr>
          <p:cNvSpPr/>
          <p:nvPr/>
        </p:nvSpPr>
        <p:spPr>
          <a:xfrm>
            <a:off x="6491841" y="5881031"/>
            <a:ext cx="707571" cy="864382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ローチャート: 磁気ディスク 21">
            <a:extLst>
              <a:ext uri="{FF2B5EF4-FFF2-40B4-BE49-F238E27FC236}">
                <a16:creationId xmlns:a16="http://schemas.microsoft.com/office/drawing/2014/main" id="{0440AF9A-5C65-4A7E-9D8A-3A376E6C7E9B}"/>
              </a:ext>
            </a:extLst>
          </p:cNvPr>
          <p:cNvSpPr/>
          <p:nvPr/>
        </p:nvSpPr>
        <p:spPr>
          <a:xfrm>
            <a:off x="9160114" y="4205042"/>
            <a:ext cx="707571" cy="34691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ローチャート: 磁気ディスク 22">
            <a:extLst>
              <a:ext uri="{FF2B5EF4-FFF2-40B4-BE49-F238E27FC236}">
                <a16:creationId xmlns:a16="http://schemas.microsoft.com/office/drawing/2014/main" id="{9F69D0A7-703E-4299-9A1E-5ECBCCD66846}"/>
              </a:ext>
            </a:extLst>
          </p:cNvPr>
          <p:cNvSpPr/>
          <p:nvPr/>
        </p:nvSpPr>
        <p:spPr>
          <a:xfrm>
            <a:off x="10828985" y="2755629"/>
            <a:ext cx="707571" cy="935901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ローチャート: 磁気ディスク 23">
            <a:extLst>
              <a:ext uri="{FF2B5EF4-FFF2-40B4-BE49-F238E27FC236}">
                <a16:creationId xmlns:a16="http://schemas.microsoft.com/office/drawing/2014/main" id="{79FB0E84-0A4A-434D-9CBB-9619EE0A623B}"/>
              </a:ext>
            </a:extLst>
          </p:cNvPr>
          <p:cNvSpPr/>
          <p:nvPr/>
        </p:nvSpPr>
        <p:spPr>
          <a:xfrm>
            <a:off x="10708718" y="2409244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ローチャート: 磁気ディスク 24">
            <a:extLst>
              <a:ext uri="{FF2B5EF4-FFF2-40B4-BE49-F238E27FC236}">
                <a16:creationId xmlns:a16="http://schemas.microsoft.com/office/drawing/2014/main" id="{D4D346A1-F52B-4482-B6B5-EFF8046AF981}"/>
              </a:ext>
            </a:extLst>
          </p:cNvPr>
          <p:cNvSpPr/>
          <p:nvPr/>
        </p:nvSpPr>
        <p:spPr>
          <a:xfrm>
            <a:off x="9705347" y="1829654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ローチャート: 磁気ディスク 26">
            <a:extLst>
              <a:ext uri="{FF2B5EF4-FFF2-40B4-BE49-F238E27FC236}">
                <a16:creationId xmlns:a16="http://schemas.microsoft.com/office/drawing/2014/main" id="{6E82A46B-4E74-4480-8346-59074006A899}"/>
              </a:ext>
            </a:extLst>
          </p:cNvPr>
          <p:cNvSpPr/>
          <p:nvPr/>
        </p:nvSpPr>
        <p:spPr>
          <a:xfrm>
            <a:off x="5830033" y="1841018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ローチャート: 磁気ディスク 27">
            <a:extLst>
              <a:ext uri="{FF2B5EF4-FFF2-40B4-BE49-F238E27FC236}">
                <a16:creationId xmlns:a16="http://schemas.microsoft.com/office/drawing/2014/main" id="{37E2F8AB-FCDD-4775-B8D1-5E0302F8B523}"/>
              </a:ext>
            </a:extLst>
          </p:cNvPr>
          <p:cNvSpPr/>
          <p:nvPr/>
        </p:nvSpPr>
        <p:spPr>
          <a:xfrm>
            <a:off x="8309691" y="1291772"/>
            <a:ext cx="565371" cy="150434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8DA0BB2-75E2-4523-A313-1647E0A49F24}"/>
              </a:ext>
            </a:extLst>
          </p:cNvPr>
          <p:cNvSpPr/>
          <p:nvPr/>
        </p:nvSpPr>
        <p:spPr>
          <a:xfrm>
            <a:off x="6310977" y="6421885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15.9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01AA83B-9C4A-444C-B4D7-832F05DF503F}"/>
              </a:ext>
            </a:extLst>
          </p:cNvPr>
          <p:cNvSpPr/>
          <p:nvPr/>
        </p:nvSpPr>
        <p:spPr>
          <a:xfrm>
            <a:off x="4631965" y="5805813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37.8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CA688D9-3928-4530-9C53-C5895E1B1D20}"/>
              </a:ext>
            </a:extLst>
          </p:cNvPr>
          <p:cNvSpPr/>
          <p:nvPr/>
        </p:nvSpPr>
        <p:spPr>
          <a:xfrm>
            <a:off x="4528525" y="3541096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4.0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EF76BB0-0039-4083-AB21-6DE113D30259}"/>
              </a:ext>
            </a:extLst>
          </p:cNvPr>
          <p:cNvSpPr/>
          <p:nvPr/>
        </p:nvSpPr>
        <p:spPr>
          <a:xfrm>
            <a:off x="4571751" y="2463244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1.3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1182A2A-91F5-4F84-B1E5-FCB66F6D0DF9}"/>
              </a:ext>
            </a:extLst>
          </p:cNvPr>
          <p:cNvSpPr/>
          <p:nvPr/>
        </p:nvSpPr>
        <p:spPr>
          <a:xfrm>
            <a:off x="5491444" y="1605331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1.5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8C785AC-C136-4755-B6CF-A4D465974540}"/>
              </a:ext>
            </a:extLst>
          </p:cNvPr>
          <p:cNvSpPr/>
          <p:nvPr/>
        </p:nvSpPr>
        <p:spPr>
          <a:xfrm>
            <a:off x="8043257" y="1066920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4.0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D582903-CEB1-429B-9F61-7E8520483A37}"/>
              </a:ext>
            </a:extLst>
          </p:cNvPr>
          <p:cNvSpPr/>
          <p:nvPr/>
        </p:nvSpPr>
        <p:spPr>
          <a:xfrm>
            <a:off x="9314356" y="1646401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1.6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F5E2335-697E-47D1-9579-EA6436DA4B41}"/>
              </a:ext>
            </a:extLst>
          </p:cNvPr>
          <p:cNvSpPr/>
          <p:nvPr/>
        </p:nvSpPr>
        <p:spPr>
          <a:xfrm>
            <a:off x="10412193" y="2225495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1.3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787A437-6D81-4C3C-98F8-78818733FF35}"/>
              </a:ext>
            </a:extLst>
          </p:cNvPr>
          <p:cNvSpPr/>
          <p:nvPr/>
        </p:nvSpPr>
        <p:spPr>
          <a:xfrm>
            <a:off x="10637228" y="3366788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17.0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EB1C7C9-A0F4-43FC-AF69-97951FDCFC83}"/>
              </a:ext>
            </a:extLst>
          </p:cNvPr>
          <p:cNvSpPr/>
          <p:nvPr/>
        </p:nvSpPr>
        <p:spPr>
          <a:xfrm>
            <a:off x="9042036" y="4239458"/>
            <a:ext cx="1023311" cy="341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srgbClr val="75BDA7">
                    <a:lumMod val="50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.0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4B9497D1-A557-4E97-9CE4-6A6F927C2D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71" b="73264" l="24650" r="323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86" t="55834" r="66671" b="24799"/>
          <a:stretch/>
        </p:blipFill>
        <p:spPr>
          <a:xfrm>
            <a:off x="7319080" y="3650606"/>
            <a:ext cx="390572" cy="420907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F946445-55B7-45B7-9781-46F946D4CBAF}"/>
              </a:ext>
            </a:extLst>
          </p:cNvPr>
          <p:cNvSpPr/>
          <p:nvPr/>
        </p:nvSpPr>
        <p:spPr>
          <a:xfrm>
            <a:off x="9824614" y="5160168"/>
            <a:ext cx="2380495" cy="543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R4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のべ入院患者数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69,438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人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9B16A62-B0AF-4291-B52F-EB26B8B324FA}"/>
              </a:ext>
            </a:extLst>
          </p:cNvPr>
          <p:cNvSpPr/>
          <p:nvPr/>
        </p:nvSpPr>
        <p:spPr>
          <a:xfrm>
            <a:off x="8115413" y="4826303"/>
            <a:ext cx="3899868" cy="8935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南部、南部近郊、東部地区で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約７</a:t>
            </a:r>
            <a:r>
              <a:rPr lang="ja-JP" altLang="en-US" b="1" dirty="0">
                <a:solidFill>
                  <a:srgbClr val="75BDA7">
                    <a:lumMod val="50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％を占める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81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17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7" grpId="0"/>
      <p:bldP spid="4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0885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49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（２）金沢市立病院の現状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1" y="1677464"/>
            <a:ext cx="444913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⑨ 救急車受入れ台数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192CDF-C3B9-42EF-BCC5-D4F90D88B40A}"/>
              </a:ext>
            </a:extLst>
          </p:cNvPr>
          <p:cNvSpPr txBox="1"/>
          <p:nvPr/>
        </p:nvSpPr>
        <p:spPr>
          <a:xfrm>
            <a:off x="1026632" y="5969003"/>
            <a:ext cx="11020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・年々</a:t>
            </a:r>
            <a:r>
              <a:rPr lang="ja-JP" altLang="en-US" sz="3200" b="1" dirty="0"/>
              <a:t>増加</a:t>
            </a:r>
            <a:r>
              <a:rPr lang="ja-JP" altLang="en-US" sz="3200" dirty="0"/>
              <a:t>傾向にあり、今後も地域の救急医療に貢献</a:t>
            </a:r>
            <a:endParaRPr kumimoji="1" lang="ja-JP" altLang="en-US" sz="32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6BA0295-EDAE-4A7A-A93E-A702D413E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3F48D26-AA5B-45C8-93E2-8578BF5D5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010" y="2185862"/>
            <a:ext cx="8307134" cy="407552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49A5678-631F-43B6-A4D5-71A3F0AE2ACB}"/>
              </a:ext>
            </a:extLst>
          </p:cNvPr>
          <p:cNvSpPr txBox="1"/>
          <p:nvPr/>
        </p:nvSpPr>
        <p:spPr>
          <a:xfrm>
            <a:off x="2107856" y="213826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（台）</a:t>
            </a:r>
          </a:p>
        </p:txBody>
      </p:sp>
    </p:spTree>
    <p:extLst>
      <p:ext uri="{BB962C8B-B14F-4D97-AF65-F5344CB8AC3E}">
        <p14:creationId xmlns:p14="http://schemas.microsoft.com/office/powerpoint/2010/main" val="151910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１ー１　総務省 経営強化ガイドラインの内容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CDE817-FBA9-4208-B633-F0A93A5F276A}"/>
              </a:ext>
            </a:extLst>
          </p:cNvPr>
          <p:cNvSpPr txBox="1"/>
          <p:nvPr/>
        </p:nvSpPr>
        <p:spPr>
          <a:xfrm>
            <a:off x="561653" y="2460259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dirty="0"/>
              <a:t>【</a:t>
            </a:r>
            <a:r>
              <a:rPr lang="ja-JP" altLang="en-US" sz="3000" dirty="0"/>
              <a:t>発出日</a:t>
            </a:r>
            <a:r>
              <a:rPr lang="en-US" altLang="ja-JP" sz="3000" dirty="0"/>
              <a:t>】</a:t>
            </a:r>
            <a:r>
              <a:rPr lang="ja-JP" altLang="en-US" sz="3000" dirty="0"/>
              <a:t>　令和４年３月２９日付発出</a:t>
            </a:r>
            <a:endParaRPr lang="en-US" altLang="ja-JP" sz="3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F1DA2B1-0C6E-49A8-AA25-A6F55CD48520}"/>
              </a:ext>
            </a:extLst>
          </p:cNvPr>
          <p:cNvSpPr txBox="1"/>
          <p:nvPr/>
        </p:nvSpPr>
        <p:spPr>
          <a:xfrm>
            <a:off x="561653" y="4200905"/>
            <a:ext cx="116303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dirty="0"/>
              <a:t>【</a:t>
            </a:r>
            <a:r>
              <a:rPr lang="ja-JP" altLang="en-US" sz="3000" dirty="0"/>
              <a:t>内　容</a:t>
            </a:r>
            <a:r>
              <a:rPr lang="en-US" altLang="ja-JP" sz="3000" dirty="0"/>
              <a:t>】</a:t>
            </a:r>
            <a:r>
              <a:rPr lang="ja-JP" altLang="en-US" sz="3000" dirty="0"/>
              <a:t>　</a:t>
            </a:r>
            <a:endParaRPr kumimoji="1" lang="en-US" altLang="ja-JP" sz="3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7C4B87-2603-4BAF-B290-62A262CCDE95}"/>
              </a:ext>
            </a:extLst>
          </p:cNvPr>
          <p:cNvSpPr txBox="1"/>
          <p:nvPr/>
        </p:nvSpPr>
        <p:spPr>
          <a:xfrm>
            <a:off x="561653" y="3373683"/>
            <a:ext cx="116303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dirty="0"/>
              <a:t>【</a:t>
            </a:r>
            <a:r>
              <a:rPr lang="ja-JP" altLang="en-US" sz="3000" dirty="0"/>
              <a:t>発出先</a:t>
            </a:r>
            <a:r>
              <a:rPr lang="en-US" altLang="ja-JP" sz="3000" dirty="0"/>
              <a:t>】</a:t>
            </a:r>
            <a:r>
              <a:rPr lang="ja-JP" altLang="en-US" sz="3000" dirty="0"/>
              <a:t>　公立病院を設置する各地方公共団体</a:t>
            </a:r>
            <a:endParaRPr kumimoji="1" lang="en-US" altLang="ja-JP" sz="3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DFC1D4-A3CC-4344-A9A4-1EA0BB78FFC7}"/>
              </a:ext>
            </a:extLst>
          </p:cNvPr>
          <p:cNvSpPr txBox="1"/>
          <p:nvPr/>
        </p:nvSpPr>
        <p:spPr>
          <a:xfrm>
            <a:off x="213310" y="1176191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b="1" dirty="0">
                <a:latin typeface="+mn-ea"/>
              </a:rPr>
              <a:t>（</a:t>
            </a:r>
            <a:r>
              <a:rPr kumimoji="1" lang="ja-JP" altLang="en-US" sz="3000" b="1" u="sng" dirty="0">
                <a:latin typeface="+mn-ea"/>
              </a:rPr>
              <a:t>１）経営強化ガイドライン発出の経緯</a:t>
            </a:r>
            <a:endParaRPr kumimoji="1" lang="en-US" altLang="ja-JP" sz="3000" b="1" u="sng" dirty="0"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5CE1084-2B16-414D-8146-12B4255019FD}"/>
              </a:ext>
            </a:extLst>
          </p:cNvPr>
          <p:cNvSpPr txBox="1"/>
          <p:nvPr/>
        </p:nvSpPr>
        <p:spPr>
          <a:xfrm>
            <a:off x="561653" y="4193608"/>
            <a:ext cx="11630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dirty="0"/>
              <a:t>【</a:t>
            </a:r>
            <a:r>
              <a:rPr lang="ja-JP" altLang="en-US" sz="3000" dirty="0"/>
              <a:t>内　容</a:t>
            </a:r>
            <a:r>
              <a:rPr lang="en-US" altLang="ja-JP" sz="3000" dirty="0"/>
              <a:t>】</a:t>
            </a:r>
            <a:r>
              <a:rPr lang="ja-JP" altLang="en-US" sz="3000" dirty="0"/>
              <a:t>　</a:t>
            </a:r>
            <a:r>
              <a:rPr lang="ja-JP" altLang="en-US" sz="3000" b="1" u="sng" dirty="0">
                <a:solidFill>
                  <a:srgbClr val="FF0000"/>
                </a:solidFill>
              </a:rPr>
              <a:t>すべての公立病院で経営強化プランの策定を</a:t>
            </a:r>
            <a:endParaRPr lang="en-US" altLang="ja-JP" sz="3000" b="1" u="sng" dirty="0">
              <a:solidFill>
                <a:srgbClr val="FF0000"/>
              </a:solidFill>
            </a:endParaRPr>
          </a:p>
          <a:p>
            <a:r>
              <a:rPr lang="ja-JP" altLang="en-US" sz="3000" b="1" dirty="0">
                <a:solidFill>
                  <a:srgbClr val="FF0000"/>
                </a:solidFill>
              </a:rPr>
              <a:t>　　　　　　</a:t>
            </a:r>
            <a:r>
              <a:rPr lang="ja-JP" altLang="en-US" sz="3000" b="1" u="sng" dirty="0">
                <a:solidFill>
                  <a:srgbClr val="FF0000"/>
                </a:solidFill>
              </a:rPr>
              <a:t>求める旨を通知</a:t>
            </a:r>
            <a:r>
              <a:rPr lang="ja-JP" altLang="en-US" sz="3000" dirty="0"/>
              <a:t>　　　　　　</a:t>
            </a:r>
            <a:endParaRPr lang="en-US" altLang="ja-JP" sz="3000" dirty="0"/>
          </a:p>
          <a:p>
            <a:r>
              <a:rPr lang="ja-JP" altLang="en-US" sz="3000" dirty="0"/>
              <a:t>　　　　　　・公立病院における経営強化の必要性</a:t>
            </a:r>
            <a:endParaRPr lang="en-US" altLang="ja-JP" sz="3000" dirty="0"/>
          </a:p>
          <a:p>
            <a:r>
              <a:rPr lang="ja-JP" altLang="en-US" sz="3000" dirty="0"/>
              <a:t>　　　　　　・経営強化プランに備えるべき事項</a:t>
            </a:r>
            <a:endParaRPr kumimoji="1" lang="en-US" altLang="ja-JP" sz="3000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9D3F3C7-80B9-448D-9E74-76D6EC553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FF827B6-FB05-4373-83D4-D07F50A0B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743" y="2241765"/>
            <a:ext cx="8296205" cy="3702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50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（２）金沢市立病院の現状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1" y="1677464"/>
            <a:ext cx="444913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⑩ 感染症患者受入数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192CDF-C3B9-42EF-BCC5-D4F90D88B40A}"/>
              </a:ext>
            </a:extLst>
          </p:cNvPr>
          <p:cNvSpPr txBox="1"/>
          <p:nvPr/>
        </p:nvSpPr>
        <p:spPr>
          <a:xfrm>
            <a:off x="1026631" y="5780782"/>
            <a:ext cx="11020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</a:t>
            </a:r>
            <a:r>
              <a:rPr lang="ja-JP" altLang="en-US" sz="3200" b="1" dirty="0"/>
              <a:t>コロナ流行初期から患者の受入れを継続</a:t>
            </a:r>
            <a:r>
              <a:rPr lang="ja-JP" altLang="en-US" sz="3200" dirty="0"/>
              <a:t>しており、</a:t>
            </a:r>
            <a:endParaRPr lang="en-US" altLang="ja-JP" sz="3200" dirty="0"/>
          </a:p>
          <a:p>
            <a:r>
              <a:rPr lang="ja-JP" altLang="en-US" sz="3200" dirty="0"/>
              <a:t>　今後も地域の感染症医療に貢献</a:t>
            </a:r>
            <a:endParaRPr kumimoji="1" lang="ja-JP" altLang="en-US" sz="3200" b="1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7BECE2C-A453-4C43-89D0-85C219B40C83}"/>
              </a:ext>
            </a:extLst>
          </p:cNvPr>
          <p:cNvSpPr/>
          <p:nvPr/>
        </p:nvSpPr>
        <p:spPr>
          <a:xfrm>
            <a:off x="5851198" y="2593896"/>
            <a:ext cx="1601972" cy="482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08010"/>
                </a:solidFill>
              </a:rPr>
              <a:t>コロナ患者数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599D12B-9F8D-4117-8BFF-C0FC4F998C65}"/>
              </a:ext>
            </a:extLst>
          </p:cNvPr>
          <p:cNvSpPr/>
          <p:nvPr/>
        </p:nvSpPr>
        <p:spPr>
          <a:xfrm>
            <a:off x="3597629" y="3713806"/>
            <a:ext cx="1335640" cy="482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</a:rPr>
              <a:t>結核患者数</a:t>
            </a:r>
            <a:endParaRPr kumimoji="1" lang="ja-JP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8A22CB0-0CC3-4FB8-9923-E0A7DF184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4C3AAA4-C1E9-4FBC-B406-FCA4758CCF70}"/>
              </a:ext>
            </a:extLst>
          </p:cNvPr>
          <p:cNvSpPr txBox="1"/>
          <p:nvPr/>
        </p:nvSpPr>
        <p:spPr>
          <a:xfrm>
            <a:off x="1953744" y="207767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（人）</a:t>
            </a:r>
          </a:p>
        </p:txBody>
      </p:sp>
    </p:spTree>
    <p:extLst>
      <p:ext uri="{BB962C8B-B14F-4D97-AF65-F5344CB8AC3E}">
        <p14:creationId xmlns:p14="http://schemas.microsoft.com/office/powerpoint/2010/main" val="2514526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51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（２）金沢市立病院の現状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2" y="1677464"/>
            <a:ext cx="1058238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⑪ 紹介率・逆紹介率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192CDF-C3B9-42EF-BCC5-D4F90D88B40A}"/>
              </a:ext>
            </a:extLst>
          </p:cNvPr>
          <p:cNvSpPr txBox="1"/>
          <p:nvPr/>
        </p:nvSpPr>
        <p:spPr>
          <a:xfrm>
            <a:off x="1026632" y="5969003"/>
            <a:ext cx="1093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</a:t>
            </a:r>
            <a:r>
              <a:rPr lang="ja-JP" altLang="en-US" sz="3200" dirty="0">
                <a:solidFill>
                  <a:srgbClr val="FF0000"/>
                </a:solidFill>
              </a:rPr>
              <a:t>上昇</a:t>
            </a:r>
            <a:r>
              <a:rPr lang="ja-JP" altLang="en-US" sz="3200" dirty="0"/>
              <a:t>傾向にあり、今後もかかりつけ医との連携を深める</a:t>
            </a:r>
            <a:endParaRPr kumimoji="1" lang="ja-JP" altLang="en-US" sz="3200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14D384-9003-49EB-B4FD-46F08E594826}"/>
              </a:ext>
            </a:extLst>
          </p:cNvPr>
          <p:cNvSpPr/>
          <p:nvPr/>
        </p:nvSpPr>
        <p:spPr>
          <a:xfrm>
            <a:off x="4547814" y="3213592"/>
            <a:ext cx="1335640" cy="482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08010"/>
                </a:solidFill>
              </a:rPr>
              <a:t>逆紹介率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7C822B3-3012-4589-B2E7-915EA9575C2C}"/>
              </a:ext>
            </a:extLst>
          </p:cNvPr>
          <p:cNvSpPr/>
          <p:nvPr/>
        </p:nvSpPr>
        <p:spPr>
          <a:xfrm>
            <a:off x="4547814" y="4534764"/>
            <a:ext cx="1335640" cy="482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</a:rPr>
              <a:t>紹介率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62AE44B-74F5-4BD2-BA63-7DB057DBB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30" y="2102119"/>
            <a:ext cx="8349892" cy="39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228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856357"/>
            <a:ext cx="11733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（１）近年の社会状況</a:t>
            </a:r>
            <a:endParaRPr kumimoji="1" lang="en-US" altLang="ja-JP" sz="3200" dirty="0"/>
          </a:p>
          <a:p>
            <a:endParaRPr kumimoji="1" lang="en-US" altLang="ja-JP" sz="600" dirty="0"/>
          </a:p>
          <a:p>
            <a:r>
              <a:rPr lang="ja-JP" altLang="en-US" sz="3200" dirty="0"/>
              <a:t>（２）金沢市立病院の現状</a:t>
            </a:r>
            <a:endParaRPr lang="en-US" altLang="ja-JP" sz="3200" dirty="0"/>
          </a:p>
          <a:p>
            <a:endParaRPr lang="en-US" altLang="ja-JP" sz="600" dirty="0"/>
          </a:p>
          <a:p>
            <a:r>
              <a:rPr kumimoji="1" lang="ja-JP" altLang="en-US" sz="3200" dirty="0"/>
              <a:t>（３）基本方針</a:t>
            </a:r>
            <a:endParaRPr kumimoji="1" lang="en-US" altLang="ja-JP" sz="3200" dirty="0"/>
          </a:p>
          <a:p>
            <a:endParaRPr kumimoji="1" lang="en-US" altLang="ja-JP" sz="600" dirty="0"/>
          </a:p>
          <a:p>
            <a:r>
              <a:rPr lang="ja-JP" altLang="en-US" sz="3200" dirty="0"/>
              <a:t>（４）役割・機能の最適化と連携の強化</a:t>
            </a:r>
            <a:endParaRPr lang="en-US" altLang="ja-JP" sz="3200" dirty="0"/>
          </a:p>
          <a:p>
            <a:endParaRPr lang="en-US" altLang="ja-JP" sz="600" dirty="0"/>
          </a:p>
          <a:p>
            <a:r>
              <a:rPr kumimoji="1" lang="ja-JP" altLang="en-US" sz="3200" dirty="0"/>
              <a:t>（５）医師・看護師等の確保と働き方改革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（６）経営形態の見直し</a:t>
            </a:r>
            <a:endParaRPr lang="en-US" altLang="ja-JP" sz="3200" dirty="0"/>
          </a:p>
          <a:p>
            <a:endParaRPr lang="en-US" altLang="ja-JP" sz="800" dirty="0"/>
          </a:p>
          <a:p>
            <a:r>
              <a:rPr kumimoji="1" lang="ja-JP" altLang="en-US" sz="3200" dirty="0"/>
              <a:t>（７）新興感染症の感染拡大時等に備えた平時からの取組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（８）施設・設備の最適化</a:t>
            </a:r>
            <a:endParaRPr lang="en-US" altLang="ja-JP" sz="3200" dirty="0"/>
          </a:p>
          <a:p>
            <a:endParaRPr lang="en-US" altLang="ja-JP" sz="800" dirty="0"/>
          </a:p>
          <a:p>
            <a:r>
              <a:rPr kumimoji="1" lang="ja-JP" altLang="en-US" sz="3200" dirty="0"/>
              <a:t>（９）経営の効率化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</a:t>
            </a:r>
            <a:r>
              <a:rPr lang="en-US" altLang="ja-JP" sz="3200" dirty="0"/>
              <a:t>10</a:t>
            </a:r>
            <a:r>
              <a:rPr lang="ja-JP" altLang="en-US" sz="3200" dirty="0"/>
              <a:t>）点検・評価・公表</a:t>
            </a:r>
            <a:endParaRPr lang="en-US" altLang="ja-JP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9E2AA0-8A8E-4782-AA5D-FAEB57FC8E06}"/>
              </a:ext>
            </a:extLst>
          </p:cNvPr>
          <p:cNvSpPr txBox="1"/>
          <p:nvPr/>
        </p:nvSpPr>
        <p:spPr>
          <a:xfrm>
            <a:off x="229456" y="856357"/>
            <a:ext cx="11733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（１）近年の社会状況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（２）金沢市立病院の現状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（３）基本方針</a:t>
            </a:r>
            <a:endParaRPr kumimoji="1" lang="en-US" altLang="ja-JP" sz="3200" b="1" u="sng" dirty="0">
              <a:highlight>
                <a:srgbClr val="ECEDE8"/>
              </a:highlight>
            </a:endParaRPr>
          </a:p>
          <a:p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（４）役割・機能の最適化と連携の強化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（５）医師・看護師等の確保と働き方改革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（６）経営形態の見直し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（７）新興感染症の感染拡大時等に備えた平時からの取組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（８）施設・設備の最適化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（９）経営の効率化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en-US" altLang="ja-JP" sz="3200" dirty="0">
                <a:solidFill>
                  <a:schemeClr val="bg1">
                    <a:lumMod val="75000"/>
                  </a:schemeClr>
                </a:solidFill>
              </a:rPr>
              <a:t>10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）点検・評価・公表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72887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52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E51E28-6879-4117-A79C-EDF86D0F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2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53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（３）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基本方針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26039" y="1991109"/>
            <a:ext cx="11322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&lt;</a:t>
            </a:r>
            <a:r>
              <a:rPr lang="ja-JP" altLang="en-US" sz="3200" b="1" dirty="0"/>
              <a:t>基本理念</a:t>
            </a:r>
            <a:r>
              <a:rPr lang="en-US" altLang="ja-JP" sz="3200" b="1" dirty="0"/>
              <a:t>&gt;</a:t>
            </a:r>
          </a:p>
          <a:p>
            <a:r>
              <a:rPr lang="ja-JP" altLang="en-US" sz="3200" dirty="0"/>
              <a:t>　市民・地域住民の生命と健康を守るため、地域のニーズを</a:t>
            </a:r>
            <a:endParaRPr lang="en-US" altLang="ja-JP" sz="3200" dirty="0"/>
          </a:p>
          <a:p>
            <a:r>
              <a:rPr lang="ja-JP" altLang="en-US" sz="3200" dirty="0"/>
              <a:t>　反映し市民に信頼される質の高い医療を目指す。　</a:t>
            </a:r>
            <a:endParaRPr kumimoji="1" lang="ja-JP" altLang="en-US" sz="32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EDD564-A4C0-4A35-8111-A5BFACE6337A}"/>
              </a:ext>
            </a:extLst>
          </p:cNvPr>
          <p:cNvSpPr txBox="1"/>
          <p:nvPr/>
        </p:nvSpPr>
        <p:spPr>
          <a:xfrm>
            <a:off x="726039" y="4258553"/>
            <a:ext cx="11322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&lt;</a:t>
            </a:r>
            <a:r>
              <a:rPr lang="ja-JP" altLang="en-US" sz="3200" b="1" dirty="0"/>
              <a:t>経営理念</a:t>
            </a:r>
            <a:r>
              <a:rPr lang="en-US" altLang="ja-JP" sz="3200" b="1" dirty="0"/>
              <a:t>&gt;</a:t>
            </a:r>
          </a:p>
          <a:p>
            <a:r>
              <a:rPr lang="ja-JP" altLang="en-US" sz="3200" dirty="0"/>
              <a:t>　・地域住民、病院、診療所、保健、介護、福祉施設と連携</a:t>
            </a:r>
            <a:endParaRPr lang="en-US" altLang="ja-JP" sz="3200" dirty="0"/>
          </a:p>
          <a:p>
            <a:r>
              <a:rPr lang="ja-JP" altLang="en-US" sz="3200" dirty="0"/>
              <a:t>　・地域住民を主体とした“地域密着型急性期病院”</a:t>
            </a:r>
            <a:endParaRPr lang="en-US" altLang="ja-JP" sz="3200" dirty="0"/>
          </a:p>
          <a:p>
            <a:r>
              <a:rPr lang="ja-JP" altLang="en-US" sz="3200" dirty="0"/>
              <a:t>　・地域保健医療の中心的医療機関</a:t>
            </a:r>
            <a:endParaRPr kumimoji="1" lang="ja-JP" altLang="en-US" sz="32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FCC9BB5-5B36-4174-8589-7107A886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064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54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（３）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基本方針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61640" y="1991109"/>
            <a:ext cx="11157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&lt;</a:t>
            </a:r>
            <a:r>
              <a:rPr lang="ja-JP" altLang="en-US" sz="3200" b="1" dirty="0"/>
              <a:t>使命</a:t>
            </a:r>
            <a:r>
              <a:rPr lang="en-US" altLang="ja-JP" sz="3200" b="1" dirty="0"/>
              <a:t>&gt;</a:t>
            </a:r>
          </a:p>
          <a:p>
            <a:r>
              <a:rPr lang="ja-JP" altLang="en-US" sz="3200" dirty="0"/>
              <a:t>　地域の皆さんとともに安全・安心・味わいのある</a:t>
            </a:r>
            <a:endParaRPr lang="en-US" altLang="ja-JP" sz="3200" dirty="0"/>
          </a:p>
          <a:p>
            <a:r>
              <a:rPr lang="ja-JP" altLang="en-US" sz="3200" dirty="0"/>
              <a:t>　医療をつくる。</a:t>
            </a:r>
            <a:endParaRPr kumimoji="1" lang="ja-JP" altLang="en-US" sz="32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EDD564-A4C0-4A35-8111-A5BFACE6337A}"/>
              </a:ext>
            </a:extLst>
          </p:cNvPr>
          <p:cNvSpPr txBox="1"/>
          <p:nvPr/>
        </p:nvSpPr>
        <p:spPr>
          <a:xfrm>
            <a:off x="761640" y="4258553"/>
            <a:ext cx="11157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&lt;</a:t>
            </a:r>
            <a:r>
              <a:rPr lang="ja-JP" altLang="en-US" sz="3200" b="1" dirty="0"/>
              <a:t>計画期間</a:t>
            </a:r>
            <a:r>
              <a:rPr lang="en-US" altLang="ja-JP" sz="3200" b="1" dirty="0"/>
              <a:t>&gt;</a:t>
            </a:r>
          </a:p>
          <a:p>
            <a:r>
              <a:rPr lang="ja-JP" altLang="en-US" sz="3200" dirty="0"/>
              <a:t>　令和６年度から令和９年度（４か年）</a:t>
            </a:r>
            <a:endParaRPr kumimoji="1" lang="ja-JP" altLang="en-US" sz="32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8760EE6-96E4-4894-999E-2EDCBFD66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105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856357"/>
            <a:ext cx="11733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（１）近年の社会状況</a:t>
            </a:r>
            <a:endParaRPr kumimoji="1" lang="en-US" altLang="ja-JP" sz="3200" dirty="0"/>
          </a:p>
          <a:p>
            <a:endParaRPr kumimoji="1" lang="en-US" altLang="ja-JP" sz="600" dirty="0"/>
          </a:p>
          <a:p>
            <a:r>
              <a:rPr lang="ja-JP" altLang="en-US" sz="3200" dirty="0"/>
              <a:t>（２）金沢市立病院の現状</a:t>
            </a:r>
            <a:endParaRPr lang="en-US" altLang="ja-JP" sz="3200" dirty="0"/>
          </a:p>
          <a:p>
            <a:endParaRPr lang="en-US" altLang="ja-JP" sz="600" dirty="0"/>
          </a:p>
          <a:p>
            <a:r>
              <a:rPr kumimoji="1" lang="ja-JP" altLang="en-US" sz="3200" dirty="0"/>
              <a:t>（３）基本方針</a:t>
            </a:r>
            <a:endParaRPr kumimoji="1" lang="en-US" altLang="ja-JP" sz="3200" dirty="0"/>
          </a:p>
          <a:p>
            <a:endParaRPr kumimoji="1" lang="en-US" altLang="ja-JP" sz="600" dirty="0"/>
          </a:p>
          <a:p>
            <a:r>
              <a:rPr lang="ja-JP" altLang="en-US" sz="3200" dirty="0"/>
              <a:t>（４）役割・機能の最適化と連携の強化</a:t>
            </a:r>
            <a:endParaRPr lang="en-US" altLang="ja-JP" sz="3200" dirty="0"/>
          </a:p>
          <a:p>
            <a:endParaRPr lang="en-US" altLang="ja-JP" sz="600" dirty="0"/>
          </a:p>
          <a:p>
            <a:r>
              <a:rPr kumimoji="1" lang="ja-JP" altLang="en-US" sz="3200" dirty="0"/>
              <a:t>（５）医師・看護師等の確保と働き方改革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（６）経営形態の見直し</a:t>
            </a:r>
            <a:endParaRPr lang="en-US" altLang="ja-JP" sz="3200" dirty="0"/>
          </a:p>
          <a:p>
            <a:endParaRPr lang="en-US" altLang="ja-JP" sz="800" dirty="0"/>
          </a:p>
          <a:p>
            <a:r>
              <a:rPr kumimoji="1" lang="ja-JP" altLang="en-US" sz="3200" dirty="0"/>
              <a:t>（７）新興感染症の感染拡大時等に備えた平時からの取組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（８）施設・設備の最適化</a:t>
            </a:r>
            <a:endParaRPr lang="en-US" altLang="ja-JP" sz="3200" dirty="0"/>
          </a:p>
          <a:p>
            <a:endParaRPr lang="en-US" altLang="ja-JP" sz="800" dirty="0"/>
          </a:p>
          <a:p>
            <a:r>
              <a:rPr kumimoji="1" lang="ja-JP" altLang="en-US" sz="3200" dirty="0"/>
              <a:t>（９）経営の効率化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</a:t>
            </a:r>
            <a:r>
              <a:rPr lang="en-US" altLang="ja-JP" sz="3200" dirty="0"/>
              <a:t>10</a:t>
            </a:r>
            <a:r>
              <a:rPr lang="ja-JP" altLang="en-US" sz="3200" dirty="0"/>
              <a:t>）点検・評価・公表</a:t>
            </a:r>
            <a:endParaRPr lang="en-US" altLang="ja-JP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9E2AA0-8A8E-4782-AA5D-FAEB57FC8E06}"/>
              </a:ext>
            </a:extLst>
          </p:cNvPr>
          <p:cNvSpPr txBox="1"/>
          <p:nvPr/>
        </p:nvSpPr>
        <p:spPr>
          <a:xfrm>
            <a:off x="229456" y="856357"/>
            <a:ext cx="11733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（１）近年の社会状況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（２）金沢市立病院の現状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（３）基本方針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b="1" u="sng" dirty="0">
                <a:highlight>
                  <a:srgbClr val="ECEDE8"/>
                </a:highlight>
              </a:rPr>
              <a:t>（４）役割・機能の最適化と連携の強化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（５）医師・看護師等の確保と働き方改革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（６）経営形態の見直し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（７）新興感染症の感染拡大時等に備えた平時からの取組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（８）施設・設備の最適化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（９）経営の効率化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en-US" altLang="ja-JP" sz="3200" dirty="0">
                <a:solidFill>
                  <a:schemeClr val="bg1">
                    <a:lumMod val="75000"/>
                  </a:schemeClr>
                </a:solidFill>
              </a:rPr>
              <a:t>10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）点検・評価・公表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72887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55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E51E28-6879-4117-A79C-EDF86D0F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1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56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（４）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役割・機能の最適化と連携の強化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04057" y="1904202"/>
            <a:ext cx="117330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&lt;</a:t>
            </a:r>
            <a:r>
              <a:rPr lang="ja-JP" altLang="en-US" sz="3200" b="1" dirty="0">
                <a:latin typeface="游ゴシック 本文"/>
              </a:rPr>
              <a:t>果たすべき役割・機能</a:t>
            </a:r>
            <a:r>
              <a:rPr lang="en-US" altLang="ja-JP" sz="3200" b="1" dirty="0"/>
              <a:t>&gt;</a:t>
            </a:r>
          </a:p>
          <a:p>
            <a:endParaRPr lang="en-US" altLang="ja-JP" sz="3200" dirty="0"/>
          </a:p>
          <a:p>
            <a:r>
              <a:rPr lang="ja-JP" altLang="en-US" sz="3200" dirty="0"/>
              <a:t>　①地域医療構想の観点</a:t>
            </a:r>
            <a:endParaRPr lang="en-US" altLang="ja-JP" sz="3200" dirty="0"/>
          </a:p>
          <a:p>
            <a:endParaRPr lang="en-US" altLang="ja-JP" sz="3200" dirty="0"/>
          </a:p>
          <a:p>
            <a:r>
              <a:rPr kumimoji="1" lang="ja-JP" altLang="en-US" sz="3000" dirty="0">
                <a:latin typeface="游ゴシック 本文"/>
              </a:rPr>
              <a:t>　</a:t>
            </a:r>
            <a:r>
              <a:rPr lang="ja-JP" altLang="en-US" sz="3000" dirty="0">
                <a:latin typeface="游ゴシック 本文"/>
              </a:rPr>
              <a:t>　</a:t>
            </a:r>
            <a:r>
              <a:rPr kumimoji="1" lang="ja-JP" altLang="en-US" sz="3000" dirty="0">
                <a:latin typeface="游ゴシック 本文"/>
              </a:rPr>
              <a:t>■犀川南部地区の基幹病院としての役割</a:t>
            </a:r>
            <a:endParaRPr kumimoji="1" lang="en-US" altLang="ja-JP" sz="3000" dirty="0">
              <a:latin typeface="游ゴシック 本文"/>
            </a:endParaRPr>
          </a:p>
          <a:p>
            <a:endParaRPr kumimoji="1" lang="en-US" altLang="ja-JP" sz="3000" dirty="0">
              <a:latin typeface="游ゴシック 本文"/>
            </a:endParaRPr>
          </a:p>
          <a:p>
            <a:r>
              <a:rPr lang="ja-JP" altLang="en-US" sz="3000" dirty="0">
                <a:latin typeface="游ゴシック 本文"/>
              </a:rPr>
              <a:t>　　■救急医療、感染症医療、災害医療など、政策的医療の</a:t>
            </a:r>
            <a:endParaRPr lang="en-US" altLang="ja-JP" sz="3000" dirty="0">
              <a:latin typeface="游ゴシック 本文"/>
            </a:endParaRPr>
          </a:p>
          <a:p>
            <a:r>
              <a:rPr lang="ja-JP" altLang="en-US" sz="3000" dirty="0">
                <a:latin typeface="游ゴシック 本文"/>
              </a:rPr>
              <a:t>　　　担い手としての役割</a:t>
            </a:r>
            <a:endParaRPr kumimoji="1" lang="en-US" altLang="ja-JP" sz="3000" dirty="0">
              <a:latin typeface="游ゴシック 本文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073E1A5-9916-45EA-AB48-5AD5A4FAA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478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57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（４）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役割・機能の最適化と連携の強化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51008" y="1888802"/>
            <a:ext cx="11733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&lt;</a:t>
            </a:r>
            <a:r>
              <a:rPr lang="ja-JP" altLang="en-US" sz="3200" b="1" dirty="0">
                <a:latin typeface="游ゴシック 本文"/>
              </a:rPr>
              <a:t>果たすべき役割・機能</a:t>
            </a:r>
            <a:r>
              <a:rPr lang="en-US" altLang="ja-JP" sz="3200" b="1" dirty="0"/>
              <a:t>&gt;</a:t>
            </a:r>
          </a:p>
          <a:p>
            <a:endParaRPr lang="en-US" altLang="ja-JP" sz="3200" dirty="0"/>
          </a:p>
          <a:p>
            <a:r>
              <a:rPr lang="ja-JP" altLang="en-US" sz="3200" dirty="0"/>
              <a:t>　②地域包括ケアシステムの観点</a:t>
            </a:r>
            <a:endParaRPr lang="en-US" altLang="ja-JP" sz="3200" dirty="0"/>
          </a:p>
          <a:p>
            <a:endParaRPr lang="en-US" altLang="ja-JP" sz="3200" dirty="0"/>
          </a:p>
          <a:p>
            <a:r>
              <a:rPr kumimoji="1" lang="ja-JP" altLang="en-US" sz="3000" dirty="0">
                <a:latin typeface="游ゴシック 本文"/>
              </a:rPr>
              <a:t>　　■在宅医療後方支援病院として、かかりつけ医を</a:t>
            </a:r>
            <a:endParaRPr kumimoji="1" lang="en-US" altLang="ja-JP" sz="3000" dirty="0">
              <a:latin typeface="游ゴシック 本文"/>
            </a:endParaRPr>
          </a:p>
          <a:p>
            <a:r>
              <a:rPr lang="ja-JP" altLang="en-US" sz="3000" dirty="0">
                <a:latin typeface="游ゴシック 本文"/>
              </a:rPr>
              <a:t>　　　</a:t>
            </a:r>
            <a:r>
              <a:rPr kumimoji="1" lang="ja-JP" altLang="en-US" sz="3000" dirty="0">
                <a:latin typeface="游ゴシック 本文"/>
              </a:rPr>
              <a:t>支援する役割</a:t>
            </a:r>
          </a:p>
          <a:p>
            <a:endParaRPr kumimoji="1" lang="ja-JP" altLang="en-US" sz="3000" dirty="0">
              <a:latin typeface="游ゴシック 本文"/>
            </a:endParaRPr>
          </a:p>
          <a:p>
            <a:r>
              <a:rPr kumimoji="1" lang="ja-JP" altLang="en-US" sz="3000" dirty="0">
                <a:latin typeface="游ゴシック 本文"/>
              </a:rPr>
              <a:t>　　■資格保有者からなるリハビリ・栄養改善チームを</a:t>
            </a:r>
          </a:p>
          <a:p>
            <a:r>
              <a:rPr kumimoji="1" lang="ja-JP" altLang="en-US" sz="3000" dirty="0">
                <a:latin typeface="游ゴシック 本文"/>
              </a:rPr>
              <a:t>　　　介護施設に派遣する等、介護施設をサポートする役割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88CE229-4C52-4D17-B647-51B21E0F8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231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58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（４）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役割・機能の最適化と連携の強化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67135" y="1906125"/>
            <a:ext cx="11098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&lt;</a:t>
            </a:r>
            <a:r>
              <a:rPr lang="ja-JP" altLang="en-US" sz="3200" b="1" dirty="0">
                <a:latin typeface="游ゴシック 本文"/>
              </a:rPr>
              <a:t>機能分化・連携強化</a:t>
            </a:r>
            <a:r>
              <a:rPr lang="en-US" altLang="ja-JP" sz="3200" b="1" dirty="0"/>
              <a:t>&gt;</a:t>
            </a:r>
          </a:p>
          <a:p>
            <a:endParaRPr lang="en-US" altLang="ja-JP" sz="3200" b="1" dirty="0"/>
          </a:p>
          <a:p>
            <a:r>
              <a:rPr lang="ja-JP" altLang="en-US" sz="3000" dirty="0"/>
              <a:t>　</a:t>
            </a:r>
            <a:r>
              <a:rPr lang="ja-JP" altLang="en-US" sz="3000" dirty="0">
                <a:latin typeface="游ゴシック 本文"/>
              </a:rPr>
              <a:t>■</a:t>
            </a:r>
            <a:r>
              <a:rPr kumimoji="1" lang="ja-JP" altLang="en-US" sz="3000" dirty="0">
                <a:latin typeface="游ゴシック 本文"/>
              </a:rPr>
              <a:t>犀川南部地区の基幹病院として急性期医療</a:t>
            </a:r>
            <a:r>
              <a:rPr lang="ja-JP" altLang="en-US" sz="3000" dirty="0">
                <a:latin typeface="游ゴシック 本文"/>
              </a:rPr>
              <a:t>を</a:t>
            </a:r>
            <a:r>
              <a:rPr kumimoji="1" lang="ja-JP" altLang="en-US" sz="3000" dirty="0">
                <a:latin typeface="游ゴシック 本文"/>
              </a:rPr>
              <a:t>担う役割</a:t>
            </a:r>
            <a:endParaRPr kumimoji="1" lang="en-US" altLang="ja-JP" sz="3000" dirty="0">
              <a:latin typeface="游ゴシック 本文"/>
            </a:endParaRPr>
          </a:p>
          <a:p>
            <a:endParaRPr kumimoji="1" lang="en-US" altLang="ja-JP" sz="3000" dirty="0">
              <a:latin typeface="游ゴシック 本文"/>
            </a:endParaRPr>
          </a:p>
          <a:p>
            <a:r>
              <a:rPr lang="ja-JP" altLang="en-US" sz="3000" dirty="0">
                <a:latin typeface="游ゴシック 本文"/>
              </a:rPr>
              <a:t>　■</a:t>
            </a:r>
            <a:r>
              <a:rPr kumimoji="1" lang="ja-JP" altLang="en-US" sz="3000" dirty="0">
                <a:latin typeface="游ゴシック 本文"/>
              </a:rPr>
              <a:t>かかりつけ医などの地域医療機関と一体となった</a:t>
            </a:r>
            <a:endParaRPr kumimoji="1" lang="en-US" altLang="ja-JP" sz="3000" dirty="0">
              <a:latin typeface="游ゴシック 本文"/>
            </a:endParaRPr>
          </a:p>
          <a:p>
            <a:r>
              <a:rPr lang="ja-JP" altLang="en-US" sz="3000" dirty="0">
                <a:latin typeface="游ゴシック 本文"/>
              </a:rPr>
              <a:t>　　</a:t>
            </a:r>
            <a:r>
              <a:rPr kumimoji="1" lang="ja-JP" altLang="en-US" sz="3000" dirty="0">
                <a:latin typeface="游ゴシック 本文"/>
              </a:rPr>
              <a:t>コミュニティ医療を推進するため、地域連携室の機能を</a:t>
            </a:r>
            <a:endParaRPr kumimoji="1" lang="en-US" altLang="ja-JP" sz="3000" dirty="0">
              <a:latin typeface="游ゴシック 本文"/>
            </a:endParaRPr>
          </a:p>
          <a:p>
            <a:r>
              <a:rPr lang="ja-JP" altLang="en-US" sz="3000" dirty="0">
                <a:latin typeface="游ゴシック 本文"/>
              </a:rPr>
              <a:t>　　</a:t>
            </a:r>
            <a:r>
              <a:rPr kumimoji="1" lang="ja-JP" altLang="en-US" sz="3000" dirty="0">
                <a:latin typeface="游ゴシック 本文"/>
              </a:rPr>
              <a:t>充実させる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1C9DF1D-4425-4011-9369-A608A0067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392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59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（４）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役割・機能の最適化と連携の強化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08477" y="1884524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&lt;</a:t>
            </a:r>
            <a:r>
              <a:rPr lang="ja-JP" altLang="en-US" sz="3200" b="1" dirty="0">
                <a:latin typeface="游ゴシック 本文"/>
              </a:rPr>
              <a:t>医療機能や医療の質、連携の強化等に係る数値目標</a:t>
            </a:r>
            <a:r>
              <a:rPr lang="en-US" altLang="ja-JP" sz="3200" b="1" dirty="0"/>
              <a:t>&gt;</a:t>
            </a:r>
            <a:endParaRPr kumimoji="1" lang="en-US" altLang="ja-JP" sz="3000" b="1" dirty="0">
              <a:latin typeface="游ゴシック 本文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B64939-B2DC-4BFD-AF01-B97992F4FB42}"/>
              </a:ext>
            </a:extLst>
          </p:cNvPr>
          <p:cNvSpPr txBox="1"/>
          <p:nvPr/>
        </p:nvSpPr>
        <p:spPr>
          <a:xfrm>
            <a:off x="1015626" y="2525502"/>
            <a:ext cx="759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/>
              <a:t>■数値目標を記載（例示）</a:t>
            </a:r>
            <a:endParaRPr kumimoji="1" lang="en-US" altLang="ja-JP" sz="3000" dirty="0">
              <a:latin typeface="游ゴシック 本文"/>
            </a:endParaRPr>
          </a:p>
        </p:txBody>
      </p:sp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625ABB43-5D89-41DA-AB1E-6296447F8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634504"/>
              </p:ext>
            </p:extLst>
          </p:nvPr>
        </p:nvGraphicFramePr>
        <p:xfrm>
          <a:off x="922390" y="3191906"/>
          <a:ext cx="9952439" cy="32012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8292">
                  <a:extLst>
                    <a:ext uri="{9D8B030D-6E8A-4147-A177-3AD203B41FA5}">
                      <a16:colId xmlns:a16="http://schemas.microsoft.com/office/drawing/2014/main" val="2379165280"/>
                    </a:ext>
                  </a:extLst>
                </a:gridCol>
                <a:gridCol w="2791755">
                  <a:extLst>
                    <a:ext uri="{9D8B030D-6E8A-4147-A177-3AD203B41FA5}">
                      <a16:colId xmlns:a16="http://schemas.microsoft.com/office/drawing/2014/main" val="3691744834"/>
                    </a:ext>
                  </a:extLst>
                </a:gridCol>
                <a:gridCol w="4772392">
                  <a:extLst>
                    <a:ext uri="{9D8B030D-6E8A-4147-A177-3AD203B41FA5}">
                      <a16:colId xmlns:a16="http://schemas.microsoft.com/office/drawing/2014/main" val="3505075204"/>
                    </a:ext>
                  </a:extLst>
                </a:gridCol>
              </a:tblGrid>
              <a:tr h="5346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項目</a:t>
                      </a:r>
                    </a:p>
                  </a:txBody>
                  <a:tcPr marL="83941" marR="83941" marT="41971" marB="4197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指標</a:t>
                      </a:r>
                    </a:p>
                  </a:txBody>
                  <a:tcPr marL="83941" marR="83941" marT="41971" marB="4197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定義</a:t>
                      </a:r>
                    </a:p>
                  </a:txBody>
                  <a:tcPr marL="83941" marR="83941" marT="41971" marB="41971"/>
                </a:tc>
                <a:extLst>
                  <a:ext uri="{0D108BD9-81ED-4DB2-BD59-A6C34878D82A}">
                    <a16:rowId xmlns:a16="http://schemas.microsoft.com/office/drawing/2014/main" val="3537166561"/>
                  </a:ext>
                </a:extLst>
              </a:tr>
              <a:tr h="534666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医療機能</a:t>
                      </a:r>
                    </a:p>
                  </a:txBody>
                  <a:tcPr marL="83941" marR="83941" marT="41971" marB="41971" anchor="ctr">
                    <a:solidFill>
                      <a:srgbClr val="ECF4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地域救急貢献率</a:t>
                      </a:r>
                    </a:p>
                  </a:txBody>
                  <a:tcPr marL="83941" marR="83941" marT="41971" marB="41971">
                    <a:solidFill>
                      <a:srgbClr val="ECF4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救急車搬送台数</a:t>
                      </a:r>
                    </a:p>
                  </a:txBody>
                  <a:tcPr marL="83941" marR="83941" marT="41971" marB="41971">
                    <a:solidFill>
                      <a:srgbClr val="EC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33402"/>
                  </a:ext>
                </a:extLst>
              </a:tr>
              <a:tr h="503648">
                <a:tc vMerge="1">
                  <a:txBody>
                    <a:bodyPr/>
                    <a:lstStyle/>
                    <a:p>
                      <a:r>
                        <a:rPr kumimoji="1" lang="ja-JP" altLang="en-US" sz="2400" dirty="0"/>
                        <a:t>医療機能</a:t>
                      </a:r>
                    </a:p>
                  </a:txBody>
                  <a:tcPr marL="83941" marR="83941" marT="41971" marB="41971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手術件数</a:t>
                      </a:r>
                    </a:p>
                  </a:txBody>
                  <a:tcPr marL="83941" marR="83941" marT="41971" marB="41971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全身麻酔を行った手術の件数</a:t>
                      </a:r>
                    </a:p>
                  </a:txBody>
                  <a:tcPr marL="83941" marR="83941" marT="41971" marB="41971"/>
                </a:tc>
                <a:extLst>
                  <a:ext uri="{0D108BD9-81ED-4DB2-BD59-A6C34878D82A}">
                    <a16:rowId xmlns:a16="http://schemas.microsoft.com/office/drawing/2014/main" val="4079809618"/>
                  </a:ext>
                </a:extLst>
              </a:tr>
              <a:tr h="589940">
                <a:tc vMerge="1">
                  <a:txBody>
                    <a:bodyPr/>
                    <a:lstStyle/>
                    <a:p>
                      <a:r>
                        <a:rPr kumimoji="1" lang="ja-JP" altLang="en-US" sz="2400" dirty="0"/>
                        <a:t>医療機能</a:t>
                      </a:r>
                    </a:p>
                  </a:txBody>
                  <a:tcPr marL="83941" marR="83941" marT="41971" marB="41971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内視鏡件数</a:t>
                      </a:r>
                    </a:p>
                  </a:txBody>
                  <a:tcPr marL="83941" marR="83941" marT="41971" marB="41971">
                    <a:solidFill>
                      <a:srgbClr val="ECF4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内視鏡を行った件数</a:t>
                      </a:r>
                    </a:p>
                  </a:txBody>
                  <a:tcPr marL="83941" marR="83941" marT="41971" marB="41971">
                    <a:solidFill>
                      <a:srgbClr val="EC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488018"/>
                  </a:ext>
                </a:extLst>
              </a:tr>
              <a:tr h="53466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連携の強化</a:t>
                      </a:r>
                    </a:p>
                  </a:txBody>
                  <a:tcPr marL="83941" marR="83941" marT="41971" marB="41971" anchor="ctr">
                    <a:solidFill>
                      <a:srgbClr val="D6E8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紹介率</a:t>
                      </a:r>
                    </a:p>
                  </a:txBody>
                  <a:tcPr marL="83941" marR="83941" marT="41971" marB="41971">
                    <a:solidFill>
                      <a:srgbClr val="D6E8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紹介患者数／初診患者数</a:t>
                      </a:r>
                    </a:p>
                  </a:txBody>
                  <a:tcPr marL="83941" marR="83941" marT="41971" marB="41971">
                    <a:solidFill>
                      <a:srgbClr val="D6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433601"/>
                  </a:ext>
                </a:extLst>
              </a:tr>
              <a:tr h="503648">
                <a:tc vMerge="1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連携の強化</a:t>
                      </a:r>
                    </a:p>
                  </a:txBody>
                  <a:tcPr marL="83941" marR="83941" marT="41971" marB="41971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逆紹介率</a:t>
                      </a:r>
                    </a:p>
                  </a:txBody>
                  <a:tcPr marL="83941" marR="83941" marT="41971" marB="41971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逆紹介患者数／初診患者数</a:t>
                      </a:r>
                    </a:p>
                  </a:txBody>
                  <a:tcPr marL="83941" marR="83941" marT="41971" marB="41971"/>
                </a:tc>
                <a:extLst>
                  <a:ext uri="{0D108BD9-81ED-4DB2-BD59-A6C34878D82A}">
                    <a16:rowId xmlns:a16="http://schemas.microsoft.com/office/drawing/2014/main" val="3991759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52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プレースホルダー 6" descr="聴診器 ">
            <a:extLst>
              <a:ext uri="{FF2B5EF4-FFF2-40B4-BE49-F238E27FC236}">
                <a16:creationId xmlns:a16="http://schemas.microsoft.com/office/drawing/2014/main" id="{F8672959-9B8B-4008-8A93-003CB80FC3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/>
          <a:stretch/>
        </p:blipFill>
        <p:spPr>
          <a:xfrm>
            <a:off x="8884304" y="0"/>
            <a:ext cx="3363451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effectLst>
            <a:glow>
              <a:schemeClr val="accent1">
                <a:alpha val="39000"/>
              </a:schemeClr>
            </a:glow>
            <a:softEdge rad="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１ー１　総務省 経営強化ガイドラインの内容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779DB-3E3C-4A9E-836F-E113553200DA}"/>
              </a:ext>
            </a:extLst>
          </p:cNvPr>
          <p:cNvSpPr txBox="1"/>
          <p:nvPr/>
        </p:nvSpPr>
        <p:spPr>
          <a:xfrm>
            <a:off x="514667" y="1694057"/>
            <a:ext cx="117330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（１）経営強化ガイドライン発出の経緯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（２）公立病院における経営強化の必要性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（３）新プランの策定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（４）新プランに備えるべき事項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3183B3A-5DB4-4C5A-BEA8-4DD5C41F086A}"/>
              </a:ext>
            </a:extLst>
          </p:cNvPr>
          <p:cNvSpPr txBox="1"/>
          <p:nvPr/>
        </p:nvSpPr>
        <p:spPr>
          <a:xfrm>
            <a:off x="514667" y="1700828"/>
            <a:ext cx="117330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（１）経営強化ガイドライン発出の経緯</a:t>
            </a:r>
            <a:endParaRPr kumimoji="1" lang="en-US" altLang="ja-JP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２）公立病院における経営強化の必要性</a:t>
            </a:r>
            <a:endParaRPr kumimoji="1" lang="en-US" altLang="ja-JP" sz="30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（３）新プランの策定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（４）新プランに備えるべき事項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4E3F3FB-B43E-47BB-8369-950CA8C77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60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（４）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役割・機能の最適化と連携の強化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08477" y="1884524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&lt;</a:t>
            </a:r>
            <a:r>
              <a:rPr lang="ja-JP" altLang="en-US" sz="3200" b="1" dirty="0">
                <a:latin typeface="游ゴシック 本文"/>
              </a:rPr>
              <a:t>医療機能や医療の質、連携の強化等に係る数値目標</a:t>
            </a:r>
            <a:r>
              <a:rPr lang="en-US" altLang="ja-JP" sz="3200" b="1" dirty="0"/>
              <a:t>&gt;</a:t>
            </a:r>
            <a:endParaRPr kumimoji="1" lang="en-US" altLang="ja-JP" sz="3000" b="1" dirty="0">
              <a:latin typeface="游ゴシック 本文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B64939-B2DC-4BFD-AF01-B97992F4FB42}"/>
              </a:ext>
            </a:extLst>
          </p:cNvPr>
          <p:cNvSpPr txBox="1"/>
          <p:nvPr/>
        </p:nvSpPr>
        <p:spPr>
          <a:xfrm>
            <a:off x="1015626" y="2525502"/>
            <a:ext cx="759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/>
              <a:t>■掲載予定数値目標一覧</a:t>
            </a:r>
            <a:endParaRPr kumimoji="1" lang="en-US" altLang="ja-JP" sz="3000" dirty="0">
              <a:latin typeface="游ゴシック 本文"/>
            </a:endParaRPr>
          </a:p>
        </p:txBody>
      </p:sp>
      <p:graphicFrame>
        <p:nvGraphicFramePr>
          <p:cNvPr id="4" name="表 8">
            <a:extLst>
              <a:ext uri="{FF2B5EF4-FFF2-40B4-BE49-F238E27FC236}">
                <a16:creationId xmlns:a16="http://schemas.microsoft.com/office/drawing/2014/main" id="{39A176E2-F494-45FC-9FAA-5D02375F8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753716"/>
              </p:ext>
            </p:extLst>
          </p:nvPr>
        </p:nvGraphicFramePr>
        <p:xfrm>
          <a:off x="1488557" y="3135701"/>
          <a:ext cx="10185989" cy="3605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75">
                  <a:extLst>
                    <a:ext uri="{9D8B030D-6E8A-4147-A177-3AD203B41FA5}">
                      <a16:colId xmlns:a16="http://schemas.microsoft.com/office/drawing/2014/main" val="737203782"/>
                    </a:ext>
                  </a:extLst>
                </a:gridCol>
                <a:gridCol w="3569529">
                  <a:extLst>
                    <a:ext uri="{9D8B030D-6E8A-4147-A177-3AD203B41FA5}">
                      <a16:colId xmlns:a16="http://schemas.microsoft.com/office/drawing/2014/main" val="521432345"/>
                    </a:ext>
                  </a:extLst>
                </a:gridCol>
                <a:gridCol w="3492185">
                  <a:extLst>
                    <a:ext uri="{9D8B030D-6E8A-4147-A177-3AD203B41FA5}">
                      <a16:colId xmlns:a16="http://schemas.microsoft.com/office/drawing/2014/main" val="3542717261"/>
                    </a:ext>
                  </a:extLst>
                </a:gridCol>
              </a:tblGrid>
              <a:tr h="747515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□地域救急貢献率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□手術件数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□リハビリ件数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217417"/>
                  </a:ext>
                </a:extLst>
              </a:tr>
              <a:tr h="747515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400" dirty="0"/>
                        <a:t>在宅復帰率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400" dirty="0"/>
                        <a:t>紹介率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400" dirty="0"/>
                        <a:t>逆紹介率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437291"/>
                  </a:ext>
                </a:extLst>
              </a:tr>
              <a:tr h="747515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400" dirty="0"/>
                        <a:t>研修医受入件数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en-US" altLang="ja-JP" sz="2400" dirty="0"/>
                        <a:t>CT</a:t>
                      </a:r>
                      <a:r>
                        <a:rPr kumimoji="1" lang="ja-JP" altLang="en-US" sz="2400" dirty="0"/>
                        <a:t>・</a:t>
                      </a:r>
                      <a:r>
                        <a:rPr kumimoji="1" lang="en-US" altLang="ja-JP" sz="2400" dirty="0"/>
                        <a:t>MRI</a:t>
                      </a:r>
                      <a:r>
                        <a:rPr kumimoji="1" lang="ja-JP" altLang="en-US" sz="2400" dirty="0"/>
                        <a:t>検査件数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400" dirty="0"/>
                        <a:t>外来化学療法件数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182879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400" dirty="0"/>
                        <a:t>内視鏡件数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400" dirty="0"/>
                        <a:t>カテーテル検査</a:t>
                      </a:r>
                      <a:endParaRPr kumimoji="1" lang="en-US" altLang="ja-JP" sz="2400" dirty="0"/>
                    </a:p>
                    <a:p>
                      <a:r>
                        <a:rPr kumimoji="1" lang="ja-JP" altLang="en-US" sz="2400" dirty="0"/>
                        <a:t>・治療件数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165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2309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61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（４）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役割・機能の最適化と連携の強化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97959" y="1803383"/>
            <a:ext cx="1112113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&lt;</a:t>
            </a:r>
            <a:r>
              <a:rPr lang="ja-JP" altLang="en-US" sz="3200" b="1" dirty="0">
                <a:latin typeface="游ゴシック 本文"/>
              </a:rPr>
              <a:t>一般会計負担の考え方</a:t>
            </a:r>
            <a:r>
              <a:rPr lang="en-US" altLang="ja-JP" sz="3200" b="1" dirty="0"/>
              <a:t>&gt;</a:t>
            </a:r>
          </a:p>
          <a:p>
            <a:endParaRPr lang="en-US" altLang="ja-JP" sz="1200" dirty="0"/>
          </a:p>
          <a:p>
            <a:r>
              <a:rPr lang="ja-JP" altLang="en-US" sz="3000" dirty="0"/>
              <a:t>　</a:t>
            </a:r>
            <a:r>
              <a:rPr kumimoji="1" lang="ja-JP" altLang="en-US" sz="3000" dirty="0">
                <a:latin typeface="游ゴシック 本文"/>
              </a:rPr>
              <a:t>　■感染症医療や救急医療の確保に要する経費など、</a:t>
            </a:r>
            <a:endParaRPr kumimoji="1" lang="en-US" altLang="ja-JP" sz="3000" dirty="0">
              <a:latin typeface="游ゴシック 本文"/>
            </a:endParaRPr>
          </a:p>
          <a:p>
            <a:r>
              <a:rPr lang="ja-JP" altLang="en-US" sz="3000" dirty="0">
                <a:latin typeface="游ゴシック 本文"/>
              </a:rPr>
              <a:t>　　　</a:t>
            </a:r>
            <a:r>
              <a:rPr kumimoji="1" lang="ja-JP" altLang="en-US" sz="3000" dirty="0">
                <a:latin typeface="游ゴシック 本文"/>
              </a:rPr>
              <a:t>一般会計が負担すべき経費の範囲についての考え方</a:t>
            </a:r>
            <a:endParaRPr kumimoji="1" lang="en-US" altLang="ja-JP" sz="3000" dirty="0">
              <a:latin typeface="游ゴシック 本文"/>
            </a:endParaRPr>
          </a:p>
          <a:p>
            <a:r>
              <a:rPr lang="ja-JP" altLang="en-US" sz="3000" dirty="0">
                <a:latin typeface="游ゴシック 本文"/>
              </a:rPr>
              <a:t>　　　</a:t>
            </a:r>
            <a:r>
              <a:rPr kumimoji="1" lang="ja-JP" altLang="en-US" sz="3000" dirty="0">
                <a:latin typeface="游ゴシック 本文"/>
              </a:rPr>
              <a:t>及びその算定基準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CC2D959-AF12-46EB-8FF5-A91752993113}"/>
              </a:ext>
            </a:extLst>
          </p:cNvPr>
          <p:cNvSpPr txBox="1"/>
          <p:nvPr/>
        </p:nvSpPr>
        <p:spPr>
          <a:xfrm>
            <a:off x="797959" y="4567598"/>
            <a:ext cx="111211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&lt;</a:t>
            </a:r>
            <a:r>
              <a:rPr lang="ja-JP" altLang="en-US" sz="3200" b="1" dirty="0">
                <a:latin typeface="游ゴシック 本文"/>
              </a:rPr>
              <a:t>住民理解のための取組</a:t>
            </a:r>
            <a:r>
              <a:rPr lang="en-US" altLang="ja-JP" sz="3200" b="1" dirty="0"/>
              <a:t>&gt;</a:t>
            </a:r>
          </a:p>
          <a:p>
            <a:endParaRPr lang="en-US" altLang="ja-JP" sz="1200" dirty="0"/>
          </a:p>
          <a:p>
            <a:r>
              <a:rPr lang="ja-JP" altLang="en-US" sz="3000" dirty="0"/>
              <a:t>　</a:t>
            </a:r>
            <a:r>
              <a:rPr kumimoji="1" lang="ja-JP" altLang="en-US" sz="3000" dirty="0">
                <a:latin typeface="游ゴシック 本文"/>
              </a:rPr>
              <a:t>　■ホスピタリティアート・プロジェクトなどを通じた</a:t>
            </a:r>
          </a:p>
          <a:p>
            <a:r>
              <a:rPr kumimoji="1" lang="ja-JP" altLang="en-US" sz="3000" dirty="0">
                <a:latin typeface="游ゴシック 本文"/>
              </a:rPr>
              <a:t>　　　住民とのかかわり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CF5FEF2-3361-4E78-91D3-1FC8A00E9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504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856357"/>
            <a:ext cx="11733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（１）近年の社会状況</a:t>
            </a:r>
            <a:endParaRPr kumimoji="1" lang="en-US" altLang="ja-JP" sz="3200" dirty="0"/>
          </a:p>
          <a:p>
            <a:endParaRPr kumimoji="1" lang="en-US" altLang="ja-JP" sz="600" dirty="0"/>
          </a:p>
          <a:p>
            <a:r>
              <a:rPr lang="ja-JP" altLang="en-US" sz="3200" dirty="0"/>
              <a:t>（２）金沢市立病院の現状</a:t>
            </a:r>
            <a:endParaRPr lang="en-US" altLang="ja-JP" sz="3200" dirty="0"/>
          </a:p>
          <a:p>
            <a:endParaRPr lang="en-US" altLang="ja-JP" sz="600" dirty="0"/>
          </a:p>
          <a:p>
            <a:r>
              <a:rPr kumimoji="1" lang="ja-JP" altLang="en-US" sz="3200" dirty="0"/>
              <a:t>（３）基本方針</a:t>
            </a:r>
            <a:endParaRPr kumimoji="1" lang="en-US" altLang="ja-JP" sz="3200" dirty="0"/>
          </a:p>
          <a:p>
            <a:endParaRPr kumimoji="1" lang="en-US" altLang="ja-JP" sz="600" dirty="0"/>
          </a:p>
          <a:p>
            <a:r>
              <a:rPr lang="ja-JP" altLang="en-US" sz="3200" dirty="0"/>
              <a:t>（４）役割・機能の最適化と連携の強化</a:t>
            </a:r>
            <a:endParaRPr lang="en-US" altLang="ja-JP" sz="3200" dirty="0"/>
          </a:p>
          <a:p>
            <a:endParaRPr lang="en-US" altLang="ja-JP" sz="600" dirty="0"/>
          </a:p>
          <a:p>
            <a:r>
              <a:rPr kumimoji="1" lang="ja-JP" altLang="en-US" sz="3200" dirty="0"/>
              <a:t>（５）医師・看護師等の確保と働き方改革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（６）経営形態の見直し</a:t>
            </a:r>
            <a:endParaRPr lang="en-US" altLang="ja-JP" sz="3200" dirty="0"/>
          </a:p>
          <a:p>
            <a:endParaRPr lang="en-US" altLang="ja-JP" sz="800" dirty="0"/>
          </a:p>
          <a:p>
            <a:r>
              <a:rPr kumimoji="1" lang="ja-JP" altLang="en-US" sz="3200" dirty="0"/>
              <a:t>（７）新興感染症の感染拡大時等に備えた平時からの取組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（８）施設・設備の最適化</a:t>
            </a:r>
            <a:endParaRPr lang="en-US" altLang="ja-JP" sz="3200" dirty="0"/>
          </a:p>
          <a:p>
            <a:endParaRPr lang="en-US" altLang="ja-JP" sz="800" dirty="0"/>
          </a:p>
          <a:p>
            <a:r>
              <a:rPr kumimoji="1" lang="ja-JP" altLang="en-US" sz="3200" dirty="0"/>
              <a:t>（９）経営の効率化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</a:t>
            </a:r>
            <a:r>
              <a:rPr lang="en-US" altLang="ja-JP" sz="3200" dirty="0"/>
              <a:t>10</a:t>
            </a:r>
            <a:r>
              <a:rPr lang="ja-JP" altLang="en-US" sz="3200" dirty="0"/>
              <a:t>）点検・評価・公表</a:t>
            </a:r>
            <a:endParaRPr lang="en-US" altLang="ja-JP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9E2AA0-8A8E-4782-AA5D-FAEB57FC8E06}"/>
              </a:ext>
            </a:extLst>
          </p:cNvPr>
          <p:cNvSpPr txBox="1"/>
          <p:nvPr/>
        </p:nvSpPr>
        <p:spPr>
          <a:xfrm>
            <a:off x="229456" y="856357"/>
            <a:ext cx="11733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（１）近年の社会状況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（２）金沢市立病院の現状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（３）基本方針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（４）役割・機能の最適化と連携の強化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（５）医師・看護師等の確保と働き方改革</a:t>
            </a:r>
            <a:endParaRPr kumimoji="1" lang="en-US" altLang="ja-JP" sz="3200" b="1" u="sng" dirty="0">
              <a:highlight>
                <a:srgbClr val="ECEDE8"/>
              </a:highlight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（６）経営形態の見直し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（７）新興感染症の感染拡大時等に備えた平時からの取組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（８）施設・設備の最適化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（９）経営の効率化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en-US" altLang="ja-JP" sz="3200" dirty="0">
                <a:solidFill>
                  <a:schemeClr val="bg1">
                    <a:lumMod val="75000"/>
                  </a:schemeClr>
                </a:solidFill>
              </a:rPr>
              <a:t>10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）点検・評価・公表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72887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62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E51E28-6879-4117-A79C-EDF86D0F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5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63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（５）医師・看護師等の確保と働き方改革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77410" y="1823932"/>
            <a:ext cx="1127075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&lt;</a:t>
            </a:r>
            <a:r>
              <a:rPr lang="ja-JP" altLang="en-US" sz="3200" b="1" dirty="0">
                <a:latin typeface="游ゴシック 本文"/>
              </a:rPr>
              <a:t>医師・看護師の確保</a:t>
            </a:r>
            <a:r>
              <a:rPr lang="en-US" altLang="ja-JP" sz="3200" b="1" dirty="0"/>
              <a:t>&gt;</a:t>
            </a:r>
          </a:p>
          <a:p>
            <a:endParaRPr lang="en-US" altLang="ja-JP" sz="3200" dirty="0"/>
          </a:p>
          <a:p>
            <a:r>
              <a:rPr lang="ja-JP" altLang="en-US" sz="3000" dirty="0"/>
              <a:t>　</a:t>
            </a:r>
            <a:r>
              <a:rPr kumimoji="1" lang="ja-JP" altLang="en-US" sz="3000" dirty="0">
                <a:latin typeface="游ゴシック 本文"/>
              </a:rPr>
              <a:t>■長期インターンシップ制による臨床実習</a:t>
            </a:r>
          </a:p>
          <a:p>
            <a:r>
              <a:rPr kumimoji="1" lang="ja-JP" altLang="en-US" sz="3000" dirty="0">
                <a:latin typeface="游ゴシック 本文"/>
              </a:rPr>
              <a:t>　　</a:t>
            </a:r>
            <a:endParaRPr kumimoji="1" lang="en-US" altLang="ja-JP" sz="3000" dirty="0">
              <a:latin typeface="游ゴシック 本文"/>
            </a:endParaRPr>
          </a:p>
          <a:p>
            <a:r>
              <a:rPr lang="ja-JP" altLang="en-US" sz="3000" dirty="0">
                <a:latin typeface="游ゴシック 本文"/>
              </a:rPr>
              <a:t>　■</a:t>
            </a:r>
            <a:r>
              <a:rPr kumimoji="1" lang="ja-JP" altLang="en-US" sz="3000" dirty="0">
                <a:latin typeface="游ゴシック 本文"/>
              </a:rPr>
              <a:t>フランスナンシー市のロレーヌ大学との交流を生かした</a:t>
            </a:r>
          </a:p>
          <a:p>
            <a:r>
              <a:rPr kumimoji="1" lang="ja-JP" altLang="en-US" sz="3000" dirty="0">
                <a:latin typeface="游ゴシック 本文"/>
              </a:rPr>
              <a:t>　　海外研修</a:t>
            </a:r>
            <a:endParaRPr kumimoji="1" lang="en-US" altLang="ja-JP" sz="3000" dirty="0">
              <a:latin typeface="游ゴシック 本文"/>
            </a:endParaRPr>
          </a:p>
          <a:p>
            <a:endParaRPr lang="en-US" altLang="ja-JP" sz="3000" dirty="0">
              <a:latin typeface="游ゴシック 本文"/>
            </a:endParaRPr>
          </a:p>
          <a:p>
            <a:r>
              <a:rPr kumimoji="1" lang="ja-JP" altLang="en-US" sz="3000" dirty="0">
                <a:latin typeface="游ゴシック 本文"/>
              </a:rPr>
              <a:t>　■大学院への進学をサポート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EE80291-2AE5-4D9F-A4E7-D4BD6AFD4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925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64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（５）医師・看護師等の確保と働き方改革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47663" y="1813298"/>
            <a:ext cx="112033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&lt;</a:t>
            </a:r>
            <a:r>
              <a:rPr lang="ja-JP" altLang="en-US" sz="3200" b="1" dirty="0">
                <a:latin typeface="游ゴシック 本文"/>
              </a:rPr>
              <a:t>臨床研修医の受入れ等を通じた若手医師の確保</a:t>
            </a:r>
            <a:r>
              <a:rPr lang="en-US" altLang="ja-JP" sz="3200" b="1" dirty="0"/>
              <a:t>&gt;</a:t>
            </a:r>
          </a:p>
          <a:p>
            <a:endParaRPr lang="en-US" altLang="ja-JP" sz="3200" dirty="0"/>
          </a:p>
          <a:p>
            <a:r>
              <a:rPr lang="ja-JP" altLang="en-US" sz="3000" dirty="0"/>
              <a:t>　</a:t>
            </a:r>
            <a:r>
              <a:rPr lang="ja-JP" altLang="en-US" sz="3000" dirty="0">
                <a:latin typeface="游ゴシック 本文"/>
              </a:rPr>
              <a:t>■</a:t>
            </a:r>
            <a:r>
              <a:rPr kumimoji="1" lang="ja-JP" altLang="en-US" sz="3000" dirty="0">
                <a:latin typeface="游ゴシック 本文"/>
              </a:rPr>
              <a:t>研修プログラムの充実による若手医師確保</a:t>
            </a:r>
          </a:p>
          <a:p>
            <a:endParaRPr kumimoji="1" lang="en-US" altLang="ja-JP" sz="3000" dirty="0">
              <a:latin typeface="游ゴシック 本文"/>
            </a:endParaRPr>
          </a:p>
          <a:p>
            <a:r>
              <a:rPr kumimoji="1" lang="ja-JP" altLang="en-US" sz="3000" dirty="0">
                <a:latin typeface="游ゴシック 本文"/>
              </a:rPr>
              <a:t>　■他施設合同カンファレンスへの参加を可能とする</a:t>
            </a:r>
          </a:p>
          <a:p>
            <a:r>
              <a:rPr kumimoji="1" lang="ja-JP" altLang="en-US" sz="3000" dirty="0">
                <a:latin typeface="游ゴシック 本文"/>
              </a:rPr>
              <a:t>　　ＩＣＴ環境の整備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F60A840-80C6-445D-93AE-E3E8C9EA9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626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65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（５）医師・看護師等の確保と働き方改革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40375" y="1814374"/>
            <a:ext cx="1102986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&lt;</a:t>
            </a:r>
            <a:r>
              <a:rPr lang="ja-JP" altLang="en-US" sz="3200" b="1" dirty="0">
                <a:latin typeface="游ゴシック 本文"/>
              </a:rPr>
              <a:t>医師の働き方改革への対応</a:t>
            </a:r>
            <a:r>
              <a:rPr lang="en-US" altLang="ja-JP" sz="3200" b="1" dirty="0"/>
              <a:t>&gt;</a:t>
            </a:r>
          </a:p>
          <a:p>
            <a:endParaRPr lang="en-US" altLang="ja-JP" sz="3200" dirty="0"/>
          </a:p>
          <a:p>
            <a:r>
              <a:rPr lang="ja-JP" altLang="en-US" sz="3000" dirty="0"/>
              <a:t>　</a:t>
            </a:r>
            <a:r>
              <a:rPr lang="ja-JP" altLang="en-US" sz="3000" dirty="0">
                <a:latin typeface="游ゴシック 本文"/>
              </a:rPr>
              <a:t>■現状、</a:t>
            </a:r>
            <a:r>
              <a:rPr kumimoji="1" lang="ja-JP" altLang="en-US" sz="3000" dirty="0">
                <a:latin typeface="游ゴシック 本文"/>
              </a:rPr>
              <a:t>年間</a:t>
            </a: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960</a:t>
            </a:r>
            <a:r>
              <a:rPr kumimoji="1" lang="ja-JP" altLang="en-US" sz="3000" dirty="0">
                <a:latin typeface="游ゴシック 本文"/>
              </a:rPr>
              <a:t>時間以内のＡ水準範囲内にあり、引き続き、</a:t>
            </a:r>
            <a:endParaRPr kumimoji="1" lang="en-US" altLang="ja-JP" sz="3000" dirty="0">
              <a:latin typeface="游ゴシック 本文"/>
            </a:endParaRPr>
          </a:p>
          <a:p>
            <a:r>
              <a:rPr lang="ja-JP" altLang="en-US" sz="3000" dirty="0">
                <a:latin typeface="游ゴシック 本文"/>
              </a:rPr>
              <a:t>　　</a:t>
            </a:r>
            <a:r>
              <a:rPr kumimoji="1" lang="ja-JP" altLang="en-US" sz="3000" dirty="0">
                <a:latin typeface="游ゴシック 本文"/>
              </a:rPr>
              <a:t>下記の取組等により、勤務環境の改善に取り組む</a:t>
            </a:r>
            <a:endParaRPr kumimoji="1" lang="en-US" altLang="ja-JP" sz="3000" dirty="0">
              <a:latin typeface="游ゴシック 本文"/>
            </a:endParaRPr>
          </a:p>
          <a:p>
            <a:r>
              <a:rPr kumimoji="1" lang="ja-JP" altLang="en-US" sz="1600" dirty="0">
                <a:latin typeface="游ゴシック 本文"/>
              </a:rPr>
              <a:t>　</a:t>
            </a:r>
            <a:endParaRPr kumimoji="1" lang="en-US" altLang="ja-JP" sz="1600" dirty="0">
              <a:latin typeface="游ゴシック 本文"/>
            </a:endParaRPr>
          </a:p>
          <a:p>
            <a:r>
              <a:rPr kumimoji="1" lang="ja-JP" altLang="en-US" sz="3000" dirty="0">
                <a:latin typeface="游ゴシック 本文"/>
              </a:rPr>
              <a:t>　　・出退勤管理</a:t>
            </a:r>
            <a:endParaRPr kumimoji="1" lang="en-US" altLang="ja-JP" sz="3000" dirty="0">
              <a:latin typeface="游ゴシック 本文"/>
            </a:endParaRPr>
          </a:p>
          <a:p>
            <a:r>
              <a:rPr lang="ja-JP" altLang="en-US" sz="3000" dirty="0">
                <a:latin typeface="游ゴシック 本文"/>
              </a:rPr>
              <a:t>　　</a:t>
            </a:r>
            <a:r>
              <a:rPr kumimoji="1" lang="ja-JP" altLang="en-US" sz="3000" dirty="0">
                <a:latin typeface="游ゴシック 本文"/>
              </a:rPr>
              <a:t>・複数主治医制</a:t>
            </a:r>
            <a:endParaRPr kumimoji="1" lang="en-US" altLang="ja-JP" sz="3000" dirty="0">
              <a:latin typeface="游ゴシック 本文"/>
            </a:endParaRPr>
          </a:p>
          <a:p>
            <a:r>
              <a:rPr lang="ja-JP" altLang="en-US" sz="3000" dirty="0">
                <a:latin typeface="游ゴシック 本文"/>
              </a:rPr>
              <a:t>　　</a:t>
            </a:r>
            <a:r>
              <a:rPr kumimoji="1" lang="ja-JP" altLang="en-US" sz="3000" dirty="0">
                <a:latin typeface="游ゴシック 本文"/>
              </a:rPr>
              <a:t>・有給休暇の取得促進</a:t>
            </a:r>
            <a:endParaRPr kumimoji="1" lang="en-US" altLang="ja-JP" sz="3000" dirty="0">
              <a:latin typeface="游ゴシック 本文"/>
            </a:endParaRPr>
          </a:p>
          <a:p>
            <a:r>
              <a:rPr lang="ja-JP" altLang="en-US" sz="3000" dirty="0">
                <a:latin typeface="游ゴシック 本文"/>
              </a:rPr>
              <a:t>　　・</a:t>
            </a:r>
            <a:r>
              <a:rPr kumimoji="1" lang="ja-JP" altLang="en-US" sz="3000" dirty="0">
                <a:latin typeface="游ゴシック 本文"/>
              </a:rPr>
              <a:t>勤務にあたる研鑽の勤務時間内開催</a:t>
            </a:r>
            <a:endParaRPr kumimoji="1" lang="en-US" altLang="ja-JP" sz="3000" dirty="0">
              <a:latin typeface="游ゴシック 本文"/>
            </a:endParaRPr>
          </a:p>
          <a:p>
            <a:r>
              <a:rPr lang="ja-JP" altLang="en-US" sz="3000" dirty="0">
                <a:latin typeface="游ゴシック 本文"/>
              </a:rPr>
              <a:t>　　・</a:t>
            </a:r>
            <a:r>
              <a:rPr kumimoji="1" lang="ja-JP" altLang="en-US" sz="3000" dirty="0">
                <a:latin typeface="游ゴシック 本文"/>
              </a:rPr>
              <a:t>院内保育、病児保育等の勤務環境改善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6D57224-4A0D-4D84-AA28-69C4F2254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551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856357"/>
            <a:ext cx="11733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（１）近年の社会状況</a:t>
            </a:r>
            <a:endParaRPr kumimoji="1" lang="en-US" altLang="ja-JP" sz="3200" dirty="0"/>
          </a:p>
          <a:p>
            <a:endParaRPr kumimoji="1" lang="en-US" altLang="ja-JP" sz="600" dirty="0"/>
          </a:p>
          <a:p>
            <a:r>
              <a:rPr lang="ja-JP" altLang="en-US" sz="3200" dirty="0"/>
              <a:t>（２）金沢市立病院の現状</a:t>
            </a:r>
            <a:endParaRPr lang="en-US" altLang="ja-JP" sz="3200" dirty="0"/>
          </a:p>
          <a:p>
            <a:endParaRPr lang="en-US" altLang="ja-JP" sz="600" dirty="0"/>
          </a:p>
          <a:p>
            <a:r>
              <a:rPr kumimoji="1" lang="ja-JP" altLang="en-US" sz="3200" dirty="0"/>
              <a:t>（３）基本方針</a:t>
            </a:r>
            <a:endParaRPr kumimoji="1" lang="en-US" altLang="ja-JP" sz="3200" dirty="0"/>
          </a:p>
          <a:p>
            <a:endParaRPr kumimoji="1" lang="en-US" altLang="ja-JP" sz="600" dirty="0"/>
          </a:p>
          <a:p>
            <a:r>
              <a:rPr lang="ja-JP" altLang="en-US" sz="3200" dirty="0"/>
              <a:t>（４）役割・機能の最適化と連携の強化</a:t>
            </a:r>
            <a:endParaRPr lang="en-US" altLang="ja-JP" sz="3200" dirty="0"/>
          </a:p>
          <a:p>
            <a:endParaRPr lang="en-US" altLang="ja-JP" sz="600" dirty="0"/>
          </a:p>
          <a:p>
            <a:r>
              <a:rPr kumimoji="1" lang="ja-JP" altLang="en-US" sz="3200" dirty="0"/>
              <a:t>（５）医師・看護師等の確保と働き方改革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（６）経営形態の見直し</a:t>
            </a:r>
            <a:endParaRPr lang="en-US" altLang="ja-JP" sz="3200" dirty="0"/>
          </a:p>
          <a:p>
            <a:endParaRPr lang="en-US" altLang="ja-JP" sz="800" dirty="0"/>
          </a:p>
          <a:p>
            <a:r>
              <a:rPr kumimoji="1" lang="ja-JP" altLang="en-US" sz="3200" dirty="0"/>
              <a:t>（７）新興感染症の感染拡大時等に備えた平時からの取組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（８）施設・設備の最適化</a:t>
            </a:r>
            <a:endParaRPr lang="en-US" altLang="ja-JP" sz="3200" dirty="0"/>
          </a:p>
          <a:p>
            <a:endParaRPr lang="en-US" altLang="ja-JP" sz="800" dirty="0"/>
          </a:p>
          <a:p>
            <a:r>
              <a:rPr kumimoji="1" lang="ja-JP" altLang="en-US" sz="3200" dirty="0"/>
              <a:t>（９）経営の効率化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</a:t>
            </a:r>
            <a:r>
              <a:rPr lang="en-US" altLang="ja-JP" sz="3200" dirty="0"/>
              <a:t>10</a:t>
            </a:r>
            <a:r>
              <a:rPr lang="ja-JP" altLang="en-US" sz="3200" dirty="0"/>
              <a:t>）点検・評価・公表</a:t>
            </a:r>
            <a:endParaRPr lang="en-US" altLang="ja-JP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9E2AA0-8A8E-4782-AA5D-FAEB57FC8E06}"/>
              </a:ext>
            </a:extLst>
          </p:cNvPr>
          <p:cNvSpPr txBox="1"/>
          <p:nvPr/>
        </p:nvSpPr>
        <p:spPr>
          <a:xfrm>
            <a:off x="229456" y="856357"/>
            <a:ext cx="11733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（１）近年の社会状況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（２）金沢市立病院の現状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（３）基本方針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（４）役割・機能の最適化と連携の強化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（５）医師・看護師等の確保と働き方改革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b="1" u="sng" dirty="0">
                <a:highlight>
                  <a:srgbClr val="ECEDE8"/>
                </a:highlight>
              </a:rPr>
              <a:t>（６）経営形態の見直し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（７）新興感染症の感染拡大時等に備えた平時からの取組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（８）施設・設備の最適化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（９）経営の効率化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en-US" altLang="ja-JP" sz="3200" dirty="0">
                <a:solidFill>
                  <a:schemeClr val="bg1">
                    <a:lumMod val="75000"/>
                  </a:schemeClr>
                </a:solidFill>
              </a:rPr>
              <a:t>10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）点検・評価・公表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72887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66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E51E28-6879-4117-A79C-EDF86D0F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67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（６）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経営形態の見直し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26039" y="2073303"/>
            <a:ext cx="11322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游ゴシック 本文"/>
              </a:rPr>
              <a:t>■原則、現在の地方公営企業法全部適用を継続</a:t>
            </a:r>
            <a:endParaRPr lang="en-US" altLang="ja-JP" sz="3200" dirty="0">
              <a:latin typeface="游ゴシック 本文"/>
            </a:endParaRPr>
          </a:p>
          <a:p>
            <a:endParaRPr lang="en-US" altLang="ja-JP" sz="3200" dirty="0">
              <a:latin typeface="游ゴシック 本文"/>
            </a:endParaRPr>
          </a:p>
          <a:p>
            <a:r>
              <a:rPr lang="ja-JP" altLang="en-US" sz="3200" dirty="0">
                <a:latin typeface="游ゴシック 本文"/>
              </a:rPr>
              <a:t>■医療情勢等の変化により将来的に必要性が生じたときは、</a:t>
            </a:r>
            <a:endParaRPr lang="en-US" altLang="ja-JP" sz="3200" dirty="0">
              <a:latin typeface="游ゴシック 本文"/>
            </a:endParaRPr>
          </a:p>
          <a:p>
            <a:r>
              <a:rPr lang="ja-JP" altLang="en-US" sz="3200" dirty="0">
                <a:latin typeface="游ゴシック 本文"/>
              </a:rPr>
              <a:t>　地方独立行政法人化も検討</a:t>
            </a:r>
            <a:endParaRPr kumimoji="1" lang="ja-JP" altLang="en-US" sz="3200" dirty="0">
              <a:latin typeface="游ゴシック 本文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2FB9651-AA48-4E8A-814A-81A2C3230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462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856357"/>
            <a:ext cx="11733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（１）近年の社会状況</a:t>
            </a:r>
            <a:endParaRPr kumimoji="1" lang="en-US" altLang="ja-JP" sz="3200" dirty="0"/>
          </a:p>
          <a:p>
            <a:endParaRPr kumimoji="1" lang="en-US" altLang="ja-JP" sz="600" dirty="0"/>
          </a:p>
          <a:p>
            <a:r>
              <a:rPr lang="ja-JP" altLang="en-US" sz="3200" dirty="0"/>
              <a:t>（２）金沢市立病院の現状</a:t>
            </a:r>
            <a:endParaRPr lang="en-US" altLang="ja-JP" sz="3200" dirty="0"/>
          </a:p>
          <a:p>
            <a:endParaRPr lang="en-US" altLang="ja-JP" sz="600" dirty="0"/>
          </a:p>
          <a:p>
            <a:r>
              <a:rPr kumimoji="1" lang="ja-JP" altLang="en-US" sz="3200" dirty="0"/>
              <a:t>（３）基本方針</a:t>
            </a:r>
            <a:endParaRPr kumimoji="1" lang="en-US" altLang="ja-JP" sz="3200" dirty="0"/>
          </a:p>
          <a:p>
            <a:endParaRPr kumimoji="1" lang="en-US" altLang="ja-JP" sz="600" dirty="0"/>
          </a:p>
          <a:p>
            <a:r>
              <a:rPr lang="ja-JP" altLang="en-US" sz="3200" dirty="0"/>
              <a:t>（４）役割・機能の最適化と連携の強化</a:t>
            </a:r>
            <a:endParaRPr lang="en-US" altLang="ja-JP" sz="3200" dirty="0"/>
          </a:p>
          <a:p>
            <a:endParaRPr lang="en-US" altLang="ja-JP" sz="600" dirty="0"/>
          </a:p>
          <a:p>
            <a:r>
              <a:rPr kumimoji="1" lang="ja-JP" altLang="en-US" sz="3200" dirty="0"/>
              <a:t>（５）医師・看護師等の確保と働き方改革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（６）経営形態の見直し</a:t>
            </a:r>
            <a:endParaRPr lang="en-US" altLang="ja-JP" sz="3200" dirty="0"/>
          </a:p>
          <a:p>
            <a:endParaRPr lang="en-US" altLang="ja-JP" sz="800" dirty="0"/>
          </a:p>
          <a:p>
            <a:r>
              <a:rPr kumimoji="1" lang="ja-JP" altLang="en-US" sz="3200" dirty="0"/>
              <a:t>（７）新興感染症の感染拡大時等に備えた平時からの取組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（８）施設・設備の最適化</a:t>
            </a:r>
            <a:endParaRPr lang="en-US" altLang="ja-JP" sz="3200" dirty="0"/>
          </a:p>
          <a:p>
            <a:endParaRPr lang="en-US" altLang="ja-JP" sz="800" dirty="0"/>
          </a:p>
          <a:p>
            <a:r>
              <a:rPr kumimoji="1" lang="ja-JP" altLang="en-US" sz="3200" dirty="0"/>
              <a:t>（９）経営の効率化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</a:t>
            </a:r>
            <a:r>
              <a:rPr lang="en-US" altLang="ja-JP" sz="3200" dirty="0"/>
              <a:t>10</a:t>
            </a:r>
            <a:r>
              <a:rPr lang="ja-JP" altLang="en-US" sz="3200" dirty="0"/>
              <a:t>）点検・評価・公表</a:t>
            </a:r>
            <a:endParaRPr lang="en-US" altLang="ja-JP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9E2AA0-8A8E-4782-AA5D-FAEB57FC8E06}"/>
              </a:ext>
            </a:extLst>
          </p:cNvPr>
          <p:cNvSpPr txBox="1"/>
          <p:nvPr/>
        </p:nvSpPr>
        <p:spPr>
          <a:xfrm>
            <a:off x="229456" y="856357"/>
            <a:ext cx="11733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（１）近年の社会状況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（２）金沢市立病院の現状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（３）基本方針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（４）役割・機能の最適化と連携の強化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（５）医師・看護師等の確保と働き方改革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（６）経営形態の見直し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（７）新興感染症の感染拡大時等に備えた平時からの取組</a:t>
            </a:r>
            <a:endParaRPr kumimoji="1" lang="en-US" altLang="ja-JP" sz="3200" b="1" u="sng" dirty="0">
              <a:highlight>
                <a:srgbClr val="ECEDE8"/>
              </a:highlight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（８）施設・設備の最適化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（９）経営の効率化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en-US" altLang="ja-JP" sz="3200" dirty="0">
                <a:solidFill>
                  <a:schemeClr val="bg1">
                    <a:lumMod val="75000"/>
                  </a:schemeClr>
                </a:solidFill>
              </a:rPr>
              <a:t>10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）点検・評価・公表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72887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68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E51E28-6879-4117-A79C-EDF86D0F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6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69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（７）</a:t>
            </a:r>
            <a:r>
              <a:rPr lang="ja-JP" altLang="en-US" sz="3200" b="1" dirty="0"/>
              <a:t>新興感染症の感染拡大時等に備えた平時からの取組</a:t>
            </a:r>
            <a:endParaRPr kumimoji="1" lang="ja-JP" altLang="en-US" sz="32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1159264" y="2438020"/>
            <a:ext cx="11291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游ゴシック 本文"/>
              </a:rPr>
              <a:t>・感染症や結核病床の維持</a:t>
            </a:r>
            <a:endParaRPr kumimoji="1" lang="ja-JP" altLang="en-US" sz="3000" dirty="0">
              <a:latin typeface="游ゴシック 本文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5B4759-8CD2-415F-B31C-F884C779CB36}"/>
              </a:ext>
            </a:extLst>
          </p:cNvPr>
          <p:cNvSpPr txBox="1"/>
          <p:nvPr/>
        </p:nvSpPr>
        <p:spPr>
          <a:xfrm>
            <a:off x="756862" y="1742324"/>
            <a:ext cx="11291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游ゴシック 本文"/>
              </a:rPr>
              <a:t>■取組について記載（例示）</a:t>
            </a:r>
            <a:endParaRPr kumimoji="1" lang="ja-JP" altLang="en-US" sz="3000" dirty="0">
              <a:latin typeface="游ゴシック 本文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11C5916-8216-4C80-A332-D4E949054DD8}"/>
              </a:ext>
            </a:extLst>
          </p:cNvPr>
          <p:cNvSpPr txBox="1"/>
          <p:nvPr/>
        </p:nvSpPr>
        <p:spPr>
          <a:xfrm>
            <a:off x="1159264" y="5092782"/>
            <a:ext cx="11291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游ゴシック 本文"/>
              </a:rPr>
              <a:t>・周辺医療機関や介護施設と連携した感染症対策</a:t>
            </a:r>
            <a:endParaRPr kumimoji="1" lang="ja-JP" altLang="en-US" sz="3000" dirty="0">
              <a:latin typeface="游ゴシック 本文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7C2F3B-B344-4825-8A8B-1DBFA0C0AA4A}"/>
              </a:ext>
            </a:extLst>
          </p:cNvPr>
          <p:cNvSpPr txBox="1"/>
          <p:nvPr/>
        </p:nvSpPr>
        <p:spPr>
          <a:xfrm>
            <a:off x="1159264" y="3100052"/>
            <a:ext cx="11291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游ゴシック 本文"/>
              </a:rPr>
              <a:t>・感染管理認定看護師の計画的育成</a:t>
            </a:r>
            <a:endParaRPr kumimoji="1" lang="ja-JP" altLang="en-US" sz="3000" dirty="0">
              <a:latin typeface="游ゴシック 本文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C0BAD68-1443-4C40-B1F2-BE37263DC705}"/>
              </a:ext>
            </a:extLst>
          </p:cNvPr>
          <p:cNvSpPr txBox="1"/>
          <p:nvPr/>
        </p:nvSpPr>
        <p:spPr>
          <a:xfrm>
            <a:off x="1159264" y="3764296"/>
            <a:ext cx="11291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游ゴシック 本文"/>
              </a:rPr>
              <a:t>・院内感染対策講座の受講を通じた職員の啓蒙</a:t>
            </a:r>
            <a:endParaRPr kumimoji="1" lang="ja-JP" altLang="en-US" sz="3000" dirty="0">
              <a:latin typeface="游ゴシック 本文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81116A4-F05F-449C-B15C-C71D88E3AD98}"/>
              </a:ext>
            </a:extLst>
          </p:cNvPr>
          <p:cNvSpPr txBox="1"/>
          <p:nvPr/>
        </p:nvSpPr>
        <p:spPr>
          <a:xfrm>
            <a:off x="1159264" y="4428539"/>
            <a:ext cx="11291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游ゴシック 本文"/>
              </a:rPr>
              <a:t>・感染対策備品の備蓄</a:t>
            </a:r>
            <a:endParaRPr kumimoji="1" lang="ja-JP" altLang="en-US" sz="3000" dirty="0">
              <a:latin typeface="游ゴシック 本文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70C6913-124B-41AD-8475-B7001791A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2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１ー１　総務省 経営強化ガイドラインの内容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CDE817-FBA9-4208-B633-F0A93A5F276A}"/>
              </a:ext>
            </a:extLst>
          </p:cNvPr>
          <p:cNvSpPr txBox="1"/>
          <p:nvPr/>
        </p:nvSpPr>
        <p:spPr>
          <a:xfrm>
            <a:off x="561653" y="2122798"/>
            <a:ext cx="10745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【</a:t>
            </a:r>
            <a:r>
              <a:rPr lang="ja-JP" altLang="en-US" sz="28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続く収支の低迷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F1DA2B1-0C6E-49A8-AA25-A6F55CD48520}"/>
              </a:ext>
            </a:extLst>
          </p:cNvPr>
          <p:cNvSpPr txBox="1"/>
          <p:nvPr/>
        </p:nvSpPr>
        <p:spPr>
          <a:xfrm>
            <a:off x="674913" y="2612190"/>
            <a:ext cx="1174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公立病院は、過去に再編や経営形態の見直しに取り組んできた。</a:t>
            </a:r>
            <a:endParaRPr kumimoji="1" lang="en-US" altLang="ja-JP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DFC1D4-A3CC-4344-A9A4-1EA0BB78FFC7}"/>
              </a:ext>
            </a:extLst>
          </p:cNvPr>
          <p:cNvSpPr txBox="1"/>
          <p:nvPr/>
        </p:nvSpPr>
        <p:spPr>
          <a:xfrm>
            <a:off x="213310" y="1176191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２）公立病院における経営強化の必要性</a:t>
            </a:r>
            <a:r>
              <a:rPr kumimoji="1" lang="ja-JP" altLang="en-US" sz="3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＿</a:t>
            </a:r>
            <a:endParaRPr kumimoji="1" lang="en-US" altLang="ja-JP" sz="3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5570886-68AD-4371-9A26-DCD4DCE845F4}"/>
              </a:ext>
            </a:extLst>
          </p:cNvPr>
          <p:cNvSpPr txBox="1"/>
          <p:nvPr/>
        </p:nvSpPr>
        <p:spPr>
          <a:xfrm>
            <a:off x="674913" y="3121584"/>
            <a:ext cx="1174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▷しかし、依然として持続可能な経営を確保しきれていない。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DB19C41-081C-42A4-9035-F67A123F8853}"/>
              </a:ext>
            </a:extLst>
          </p:cNvPr>
          <p:cNvSpPr txBox="1"/>
          <p:nvPr/>
        </p:nvSpPr>
        <p:spPr>
          <a:xfrm>
            <a:off x="574553" y="3969543"/>
            <a:ext cx="10745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【</a:t>
            </a:r>
            <a:r>
              <a:rPr lang="ja-JP" altLang="en-US" sz="28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感染症医療での課題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】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5171BB8-536A-4E65-B69A-594D813D2936}"/>
              </a:ext>
            </a:extLst>
          </p:cNvPr>
          <p:cNvSpPr txBox="1"/>
          <p:nvPr/>
        </p:nvSpPr>
        <p:spPr>
          <a:xfrm>
            <a:off x="574553" y="4492763"/>
            <a:ext cx="11745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　・コロナの流行で公立病院の重要性が改めて認識された</a:t>
            </a:r>
            <a:endParaRPr kumimoji="1" lang="en-US" altLang="ja-JP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latin typeface="游ゴシック" panose="020F0502020204030204"/>
                <a:ea typeface="游ゴシック" panose="020B0400000000000000" pitchFamily="50" charset="-128"/>
              </a:rPr>
              <a:t>　・同時に課題も浮き彫りになった</a:t>
            </a:r>
            <a:endParaRPr kumimoji="1" lang="en-US" altLang="ja-JP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E4091FF-21DD-4320-ABA4-32D11A14DEBA}"/>
              </a:ext>
            </a:extLst>
          </p:cNvPr>
          <p:cNvSpPr txBox="1"/>
          <p:nvPr/>
        </p:nvSpPr>
        <p:spPr>
          <a:xfrm>
            <a:off x="1050338" y="5469596"/>
            <a:ext cx="10970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　</a:t>
            </a:r>
            <a:r>
              <a:rPr kumimoji="1" lang="ja-JP" alt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▷①病院間の機能分化・連携強化</a:t>
            </a:r>
            <a:endParaRPr kumimoji="1" lang="en-US" altLang="ja-JP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游ゴシック" panose="020F0502020204030204"/>
                <a:ea typeface="游ゴシック" panose="020B0400000000000000" pitchFamily="50" charset="-128"/>
              </a:rPr>
              <a:t>　▷②平時から医師・看護師を確保</a:t>
            </a:r>
            <a:endParaRPr kumimoji="1" lang="en-US" altLang="ja-JP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6216EDE-EA6D-4C3D-9FFF-29A60563E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856357"/>
            <a:ext cx="11733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（１）近年の社会状況</a:t>
            </a:r>
            <a:endParaRPr kumimoji="1" lang="en-US" altLang="ja-JP" sz="3200" dirty="0"/>
          </a:p>
          <a:p>
            <a:endParaRPr kumimoji="1" lang="en-US" altLang="ja-JP" sz="600" dirty="0"/>
          </a:p>
          <a:p>
            <a:r>
              <a:rPr lang="ja-JP" altLang="en-US" sz="3200" dirty="0"/>
              <a:t>（２）金沢市立病院の現状</a:t>
            </a:r>
            <a:endParaRPr lang="en-US" altLang="ja-JP" sz="3200" dirty="0"/>
          </a:p>
          <a:p>
            <a:endParaRPr lang="en-US" altLang="ja-JP" sz="600" dirty="0"/>
          </a:p>
          <a:p>
            <a:r>
              <a:rPr kumimoji="1" lang="ja-JP" altLang="en-US" sz="3200" dirty="0"/>
              <a:t>（３）基本方針</a:t>
            </a:r>
            <a:endParaRPr kumimoji="1" lang="en-US" altLang="ja-JP" sz="3200" dirty="0"/>
          </a:p>
          <a:p>
            <a:endParaRPr kumimoji="1" lang="en-US" altLang="ja-JP" sz="600" dirty="0"/>
          </a:p>
          <a:p>
            <a:r>
              <a:rPr lang="ja-JP" altLang="en-US" sz="3200" dirty="0"/>
              <a:t>（４）役割・機能の最適化と連携の強化</a:t>
            </a:r>
            <a:endParaRPr lang="en-US" altLang="ja-JP" sz="3200" dirty="0"/>
          </a:p>
          <a:p>
            <a:endParaRPr lang="en-US" altLang="ja-JP" sz="600" dirty="0"/>
          </a:p>
          <a:p>
            <a:r>
              <a:rPr kumimoji="1" lang="ja-JP" altLang="en-US" sz="3200" dirty="0"/>
              <a:t>（５）医師・看護師等の確保と働き方改革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（６）経営形態の見直し</a:t>
            </a:r>
            <a:endParaRPr lang="en-US" altLang="ja-JP" sz="3200" dirty="0"/>
          </a:p>
          <a:p>
            <a:endParaRPr lang="en-US" altLang="ja-JP" sz="800" dirty="0"/>
          </a:p>
          <a:p>
            <a:r>
              <a:rPr kumimoji="1" lang="ja-JP" altLang="en-US" sz="3200" dirty="0"/>
              <a:t>（７）新興感染症の感染拡大時等に備えた平時からの取組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（８）施設・設備の最適化</a:t>
            </a:r>
            <a:endParaRPr lang="en-US" altLang="ja-JP" sz="3200" dirty="0"/>
          </a:p>
          <a:p>
            <a:endParaRPr lang="en-US" altLang="ja-JP" sz="800" dirty="0"/>
          </a:p>
          <a:p>
            <a:r>
              <a:rPr kumimoji="1" lang="ja-JP" altLang="en-US" sz="3200" dirty="0"/>
              <a:t>（９）経営の効率化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</a:t>
            </a:r>
            <a:r>
              <a:rPr lang="en-US" altLang="ja-JP" sz="3200" dirty="0"/>
              <a:t>10</a:t>
            </a:r>
            <a:r>
              <a:rPr lang="ja-JP" altLang="en-US" sz="3200" dirty="0"/>
              <a:t>）点検・評価・公表</a:t>
            </a:r>
            <a:endParaRPr lang="en-US" altLang="ja-JP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9E2AA0-8A8E-4782-AA5D-FAEB57FC8E06}"/>
              </a:ext>
            </a:extLst>
          </p:cNvPr>
          <p:cNvSpPr txBox="1"/>
          <p:nvPr/>
        </p:nvSpPr>
        <p:spPr>
          <a:xfrm>
            <a:off x="229456" y="856357"/>
            <a:ext cx="11733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（１）近年の社会状況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（２）金沢市立病院の現状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（３）基本方針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（４）役割・機能の最適化と連携の強化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（５）医師・看護師等の確保と働き方改革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（６）経営形態の見直し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（７）新興感染症の感染拡大時等に備えた平時からの取組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b="1" u="sng" dirty="0">
                <a:highlight>
                  <a:srgbClr val="ECEDE8"/>
                </a:highlight>
              </a:rPr>
              <a:t>（８）施設・設備の最適化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（９）経営の効率化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en-US" altLang="ja-JP" sz="3200" dirty="0">
                <a:solidFill>
                  <a:schemeClr val="bg1">
                    <a:lumMod val="75000"/>
                  </a:schemeClr>
                </a:solidFill>
              </a:rPr>
              <a:t>10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）点検・評価・公表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72887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70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E51E28-6879-4117-A79C-EDF86D0F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3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8985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71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（８）</a:t>
            </a:r>
            <a:r>
              <a:rPr lang="ja-JP" altLang="en-US" sz="3200" b="1" u="sng" dirty="0">
                <a:highlight>
                  <a:srgbClr val="ECEDE8"/>
                </a:highlight>
              </a:rPr>
              <a:t>施設・設備の最適化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97958" y="1776612"/>
            <a:ext cx="117330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&lt;</a:t>
            </a:r>
            <a:r>
              <a:rPr lang="ja-JP" altLang="en-US" sz="3200" b="1" dirty="0">
                <a:latin typeface="游ゴシック 本文"/>
              </a:rPr>
              <a:t>施設・設備の適正管理と整備費の抑制</a:t>
            </a:r>
            <a:r>
              <a:rPr lang="en-US" altLang="ja-JP" sz="3200" b="1" dirty="0"/>
              <a:t>&gt;</a:t>
            </a:r>
          </a:p>
          <a:p>
            <a:endParaRPr lang="en-US" altLang="ja-JP" sz="3200" b="1" dirty="0"/>
          </a:p>
          <a:p>
            <a:r>
              <a:rPr lang="ja-JP" altLang="en-US" sz="3000" dirty="0"/>
              <a:t>　</a:t>
            </a:r>
            <a:r>
              <a:rPr kumimoji="1" lang="ja-JP" altLang="en-US" sz="3000" dirty="0">
                <a:latin typeface="游ゴシック 本文"/>
              </a:rPr>
              <a:t>■適正管理　　　固定資産台帳による管理</a:t>
            </a:r>
          </a:p>
          <a:p>
            <a:r>
              <a:rPr kumimoji="1" lang="ja-JP" altLang="en-US" sz="3000" dirty="0">
                <a:latin typeface="游ゴシック 本文"/>
              </a:rPr>
              <a:t>　　</a:t>
            </a:r>
            <a:endParaRPr kumimoji="1" lang="en-US" altLang="ja-JP" sz="3000" dirty="0">
              <a:latin typeface="游ゴシック 本文"/>
            </a:endParaRPr>
          </a:p>
          <a:p>
            <a:r>
              <a:rPr kumimoji="1" lang="ja-JP" altLang="en-US" sz="3000" dirty="0">
                <a:latin typeface="游ゴシック 本文"/>
              </a:rPr>
              <a:t>　■整備費の抑制　長寿命化計画に基づき、計画的な修繕</a:t>
            </a:r>
            <a:endParaRPr kumimoji="1" lang="en-US" altLang="ja-JP" sz="3000" dirty="0">
              <a:latin typeface="游ゴシック 本文"/>
            </a:endParaRPr>
          </a:p>
          <a:p>
            <a:r>
              <a:rPr lang="ja-JP" altLang="en-US" sz="3000" dirty="0">
                <a:latin typeface="游ゴシック 本文"/>
              </a:rPr>
              <a:t>　　　　　　　　　・</a:t>
            </a:r>
            <a:r>
              <a:rPr kumimoji="1" lang="ja-JP" altLang="en-US" sz="3000" dirty="0">
                <a:latin typeface="游ゴシック 本文"/>
              </a:rPr>
              <a:t>設備導入による整備費用の平準化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1C97556-85F4-4D5C-B717-05E340616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951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72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（８）</a:t>
            </a:r>
            <a:r>
              <a:rPr lang="ja-JP" altLang="en-US" sz="3200" b="1" u="sng" dirty="0">
                <a:highlight>
                  <a:srgbClr val="ECEDE8"/>
                </a:highlight>
              </a:rPr>
              <a:t>施設・設備の最適化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67136" y="1813657"/>
            <a:ext cx="1087551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&lt;</a:t>
            </a:r>
            <a:r>
              <a:rPr lang="ja-JP" altLang="en-US" sz="3200" b="1" dirty="0">
                <a:latin typeface="游ゴシック 本文"/>
              </a:rPr>
              <a:t>デジタル化への対応</a:t>
            </a:r>
            <a:r>
              <a:rPr lang="en-US" altLang="ja-JP" sz="3200" b="1" dirty="0"/>
              <a:t>&gt;</a:t>
            </a:r>
          </a:p>
          <a:p>
            <a:endParaRPr lang="en-US" altLang="ja-JP" sz="3200" dirty="0"/>
          </a:p>
          <a:p>
            <a:r>
              <a:rPr lang="ja-JP" altLang="en-US" sz="3000" dirty="0"/>
              <a:t>　</a:t>
            </a:r>
            <a:r>
              <a:rPr lang="ja-JP" altLang="en-US" sz="3000" dirty="0">
                <a:latin typeface="游ゴシック 本文"/>
              </a:rPr>
              <a:t>■</a:t>
            </a:r>
            <a:r>
              <a:rPr kumimoji="1" lang="ja-JP" altLang="en-US" sz="3000" dirty="0">
                <a:latin typeface="游ゴシック 本文"/>
              </a:rPr>
              <a:t>オンライン顔認証システムの活用</a:t>
            </a:r>
            <a:endParaRPr kumimoji="1" lang="en-US" altLang="ja-JP" sz="3000" dirty="0">
              <a:latin typeface="游ゴシック 本文"/>
            </a:endParaRPr>
          </a:p>
          <a:p>
            <a:endParaRPr lang="en-US" altLang="ja-JP" sz="3000" dirty="0">
              <a:latin typeface="游ゴシック 本文"/>
            </a:endParaRPr>
          </a:p>
          <a:p>
            <a:r>
              <a:rPr kumimoji="1" lang="ja-JP" altLang="en-US" sz="3000" dirty="0">
                <a:latin typeface="游ゴシック 本文"/>
              </a:rPr>
              <a:t>　■ＡＩ問診の活用</a:t>
            </a:r>
            <a:endParaRPr kumimoji="1" lang="en-US" altLang="ja-JP" sz="3000" dirty="0">
              <a:latin typeface="游ゴシック 本文"/>
            </a:endParaRPr>
          </a:p>
          <a:p>
            <a:endParaRPr kumimoji="1" lang="ja-JP" altLang="en-US" sz="3000" dirty="0">
              <a:latin typeface="游ゴシック 本文"/>
            </a:endParaRPr>
          </a:p>
          <a:p>
            <a:r>
              <a:rPr kumimoji="1" lang="ja-JP" altLang="en-US" sz="3000" dirty="0">
                <a:latin typeface="游ゴシック 本文"/>
              </a:rPr>
              <a:t>　</a:t>
            </a:r>
            <a:r>
              <a:rPr lang="ja-JP" altLang="en-US" sz="3000" dirty="0">
                <a:latin typeface="游ゴシック 本文"/>
              </a:rPr>
              <a:t>■</a:t>
            </a:r>
            <a:r>
              <a:rPr kumimoji="1" lang="ja-JP" altLang="en-US" sz="3000" dirty="0">
                <a:latin typeface="游ゴシック 本文"/>
              </a:rPr>
              <a:t>ドック予約のオンライン化等整備</a:t>
            </a:r>
          </a:p>
          <a:p>
            <a:endParaRPr kumimoji="1" lang="ja-JP" altLang="en-US" sz="3000" dirty="0">
              <a:latin typeface="游ゴシック 本文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881E508-5CB9-4808-8D48-83E1001C9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922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856357"/>
            <a:ext cx="11733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（１）近年の社会状況</a:t>
            </a:r>
            <a:endParaRPr kumimoji="1" lang="en-US" altLang="ja-JP" sz="3200" dirty="0"/>
          </a:p>
          <a:p>
            <a:endParaRPr kumimoji="1" lang="en-US" altLang="ja-JP" sz="600" dirty="0"/>
          </a:p>
          <a:p>
            <a:r>
              <a:rPr lang="ja-JP" altLang="en-US" sz="3200" dirty="0"/>
              <a:t>（２）金沢市立病院の現状</a:t>
            </a:r>
            <a:endParaRPr lang="en-US" altLang="ja-JP" sz="3200" dirty="0"/>
          </a:p>
          <a:p>
            <a:endParaRPr lang="en-US" altLang="ja-JP" sz="600" dirty="0"/>
          </a:p>
          <a:p>
            <a:r>
              <a:rPr kumimoji="1" lang="ja-JP" altLang="en-US" sz="3200" dirty="0"/>
              <a:t>（３）基本方針</a:t>
            </a:r>
            <a:endParaRPr kumimoji="1" lang="en-US" altLang="ja-JP" sz="3200" dirty="0"/>
          </a:p>
          <a:p>
            <a:endParaRPr kumimoji="1" lang="en-US" altLang="ja-JP" sz="600" dirty="0"/>
          </a:p>
          <a:p>
            <a:r>
              <a:rPr lang="ja-JP" altLang="en-US" sz="3200" dirty="0"/>
              <a:t>（４）役割・機能の最適化と連携の強化</a:t>
            </a:r>
            <a:endParaRPr lang="en-US" altLang="ja-JP" sz="3200" dirty="0"/>
          </a:p>
          <a:p>
            <a:endParaRPr lang="en-US" altLang="ja-JP" sz="600" dirty="0"/>
          </a:p>
          <a:p>
            <a:r>
              <a:rPr kumimoji="1" lang="ja-JP" altLang="en-US" sz="3200" dirty="0"/>
              <a:t>（５）医師・看護師等の確保と働き方改革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（６）経営形態の見直し</a:t>
            </a:r>
            <a:endParaRPr lang="en-US" altLang="ja-JP" sz="3200" dirty="0"/>
          </a:p>
          <a:p>
            <a:endParaRPr lang="en-US" altLang="ja-JP" sz="800" dirty="0"/>
          </a:p>
          <a:p>
            <a:r>
              <a:rPr kumimoji="1" lang="ja-JP" altLang="en-US" sz="3200" dirty="0"/>
              <a:t>（７）新興感染症の感染拡大時等に備えた平時からの取組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（８）施設・設備の最適化</a:t>
            </a:r>
            <a:endParaRPr lang="en-US" altLang="ja-JP" sz="3200" dirty="0"/>
          </a:p>
          <a:p>
            <a:endParaRPr lang="en-US" altLang="ja-JP" sz="800" dirty="0"/>
          </a:p>
          <a:p>
            <a:r>
              <a:rPr kumimoji="1" lang="ja-JP" altLang="en-US" sz="3200" dirty="0"/>
              <a:t>（９）経営の効率化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</a:t>
            </a:r>
            <a:r>
              <a:rPr lang="en-US" altLang="ja-JP" sz="3200" dirty="0"/>
              <a:t>10</a:t>
            </a:r>
            <a:r>
              <a:rPr lang="ja-JP" altLang="en-US" sz="3200" dirty="0"/>
              <a:t>）点検・評価・公表</a:t>
            </a:r>
            <a:endParaRPr lang="en-US" altLang="ja-JP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9E2AA0-8A8E-4782-AA5D-FAEB57FC8E06}"/>
              </a:ext>
            </a:extLst>
          </p:cNvPr>
          <p:cNvSpPr txBox="1"/>
          <p:nvPr/>
        </p:nvSpPr>
        <p:spPr>
          <a:xfrm>
            <a:off x="229456" y="856357"/>
            <a:ext cx="11733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（１）近年の社会状況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（２）金沢市立病院の現状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（３）基本方針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（４）役割・機能の最適化と連携の強化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（５）医師・看護師等の確保と働き方改革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（６）経営形態の見直し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（７）新興感染症の感染拡大時等に備えた平時からの取組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（８）施設・設備の最適化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（９）経営の効率化</a:t>
            </a:r>
            <a:endParaRPr kumimoji="1" lang="en-US" altLang="ja-JP" sz="3200" b="1" u="sng" dirty="0">
              <a:highlight>
                <a:srgbClr val="ECEDE8"/>
              </a:highlight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en-US" altLang="ja-JP" sz="3200" dirty="0">
                <a:solidFill>
                  <a:schemeClr val="bg1">
                    <a:lumMod val="75000"/>
                  </a:schemeClr>
                </a:solidFill>
              </a:rPr>
              <a:t>10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）点検・評価・公表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72887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73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E51E28-6879-4117-A79C-EDF86D0F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5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74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（９）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経営の効率化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5B4759-8CD2-415F-B31C-F884C779CB36}"/>
              </a:ext>
            </a:extLst>
          </p:cNvPr>
          <p:cNvSpPr txBox="1"/>
          <p:nvPr/>
        </p:nvSpPr>
        <p:spPr>
          <a:xfrm>
            <a:off x="756862" y="1742324"/>
            <a:ext cx="11291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游ゴシック 本文"/>
              </a:rPr>
              <a:t>■取組について記載（例示）</a:t>
            </a:r>
            <a:endParaRPr kumimoji="1" lang="ja-JP" altLang="en-US" sz="3000" dirty="0">
              <a:latin typeface="游ゴシック 本文"/>
            </a:endParaRPr>
          </a:p>
        </p:txBody>
      </p:sp>
      <p:graphicFrame>
        <p:nvGraphicFramePr>
          <p:cNvPr id="8" name="表 12">
            <a:extLst>
              <a:ext uri="{FF2B5EF4-FFF2-40B4-BE49-F238E27FC236}">
                <a16:creationId xmlns:a16="http://schemas.microsoft.com/office/drawing/2014/main" id="{C3DF31BB-DD45-46D7-BDA5-21E548B59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076222"/>
              </p:ext>
            </p:extLst>
          </p:nvPr>
        </p:nvGraphicFramePr>
        <p:xfrm>
          <a:off x="871870" y="2404354"/>
          <a:ext cx="10930272" cy="41559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11032">
                  <a:extLst>
                    <a:ext uri="{9D8B030D-6E8A-4147-A177-3AD203B41FA5}">
                      <a16:colId xmlns:a16="http://schemas.microsoft.com/office/drawing/2014/main" val="3719737968"/>
                    </a:ext>
                  </a:extLst>
                </a:gridCol>
                <a:gridCol w="3423684">
                  <a:extLst>
                    <a:ext uri="{9D8B030D-6E8A-4147-A177-3AD203B41FA5}">
                      <a16:colId xmlns:a16="http://schemas.microsoft.com/office/drawing/2014/main" val="1913010150"/>
                    </a:ext>
                  </a:extLst>
                </a:gridCol>
                <a:gridCol w="4295556">
                  <a:extLst>
                    <a:ext uri="{9D8B030D-6E8A-4147-A177-3AD203B41FA5}">
                      <a16:colId xmlns:a16="http://schemas.microsoft.com/office/drawing/2014/main" val="2829126650"/>
                    </a:ext>
                  </a:extLst>
                </a:gridCol>
              </a:tblGrid>
              <a:tr h="59370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指標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定義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118708"/>
                  </a:ext>
                </a:extLst>
              </a:tr>
              <a:tr h="593705">
                <a:tc rowSpan="2">
                  <a:txBody>
                    <a:bodyPr/>
                    <a:lstStyle/>
                    <a:p>
                      <a:r>
                        <a:rPr kumimoji="1" lang="ja-JP" altLang="en-US" sz="2400" dirty="0"/>
                        <a:t>収支改善</a:t>
                      </a:r>
                    </a:p>
                  </a:txBody>
                  <a:tcPr anchor="ctr">
                    <a:solidFill>
                      <a:srgbClr val="ECF4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経常収支比率</a:t>
                      </a:r>
                    </a:p>
                  </a:txBody>
                  <a:tcPr anchor="ctr">
                    <a:solidFill>
                      <a:srgbClr val="ECF4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経常収入／経常費用</a:t>
                      </a:r>
                    </a:p>
                  </a:txBody>
                  <a:tcPr anchor="ctr">
                    <a:solidFill>
                      <a:srgbClr val="EC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012338"/>
                  </a:ext>
                </a:extLst>
              </a:tr>
              <a:tr h="5937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収支改善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医業収支比率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医業収入／医業費用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0996786"/>
                  </a:ext>
                </a:extLst>
              </a:tr>
              <a:tr h="593705">
                <a:tc rowSpan="2">
                  <a:txBody>
                    <a:bodyPr/>
                    <a:lstStyle/>
                    <a:p>
                      <a:r>
                        <a:rPr kumimoji="1" lang="ja-JP" altLang="en-US" sz="2400" dirty="0"/>
                        <a:t>収入確保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患者数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患者数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971252"/>
                  </a:ext>
                </a:extLst>
              </a:tr>
              <a:tr h="593705">
                <a:tc vMerge="1">
                  <a:txBody>
                    <a:bodyPr/>
                    <a:lstStyle/>
                    <a:p>
                      <a:r>
                        <a:rPr kumimoji="1" lang="ja-JP" altLang="en-US" sz="2400" dirty="0"/>
                        <a:t>収入確保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診療単価</a:t>
                      </a:r>
                    </a:p>
                  </a:txBody>
                  <a:tcPr anchor="ctr">
                    <a:solidFill>
                      <a:srgbClr val="D6E8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収入／患者数</a:t>
                      </a:r>
                    </a:p>
                  </a:txBody>
                  <a:tcPr anchor="ctr">
                    <a:solidFill>
                      <a:srgbClr val="D6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701045"/>
                  </a:ext>
                </a:extLst>
              </a:tr>
              <a:tr h="59370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経費削減</a:t>
                      </a:r>
                    </a:p>
                  </a:txBody>
                  <a:tcPr anchor="ctr">
                    <a:solidFill>
                      <a:srgbClr val="ECF4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材料費率</a:t>
                      </a:r>
                    </a:p>
                  </a:txBody>
                  <a:tcPr anchor="ctr">
                    <a:solidFill>
                      <a:srgbClr val="ECF4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材料費／医業収益</a:t>
                      </a:r>
                    </a:p>
                  </a:txBody>
                  <a:tcPr anchor="ctr">
                    <a:solidFill>
                      <a:srgbClr val="EC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3887"/>
                  </a:ext>
                </a:extLst>
              </a:tr>
              <a:tr h="59370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経営の安定性</a:t>
                      </a:r>
                    </a:p>
                  </a:txBody>
                  <a:tcPr anchor="ctr">
                    <a:solidFill>
                      <a:srgbClr val="D6E8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企業債残高</a:t>
                      </a:r>
                    </a:p>
                  </a:txBody>
                  <a:tcPr anchor="ctr">
                    <a:solidFill>
                      <a:srgbClr val="D6E8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企業債の残高</a:t>
                      </a:r>
                    </a:p>
                  </a:txBody>
                  <a:tcPr anchor="ctr">
                    <a:solidFill>
                      <a:srgbClr val="D6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835691"/>
                  </a:ext>
                </a:extLst>
              </a:tr>
            </a:tbl>
          </a:graphicData>
        </a:graphic>
      </p:graphicFrame>
      <p:pic>
        <p:nvPicPr>
          <p:cNvPr id="15" name="図 14">
            <a:extLst>
              <a:ext uri="{FF2B5EF4-FFF2-40B4-BE49-F238E27FC236}">
                <a16:creationId xmlns:a16="http://schemas.microsoft.com/office/drawing/2014/main" id="{485A7DB6-94B2-427E-9C35-E03092154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841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75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（９）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経営の効率化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5B4759-8CD2-415F-B31C-F884C779CB36}"/>
              </a:ext>
            </a:extLst>
          </p:cNvPr>
          <p:cNvSpPr txBox="1"/>
          <p:nvPr/>
        </p:nvSpPr>
        <p:spPr>
          <a:xfrm>
            <a:off x="756862" y="1742324"/>
            <a:ext cx="11291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游ゴシック 本文"/>
              </a:rPr>
              <a:t>■</a:t>
            </a:r>
            <a:r>
              <a:rPr lang="ja-JP" altLang="en-US" sz="3000" dirty="0"/>
              <a:t>掲載予定数値目標一覧（１／２）</a:t>
            </a:r>
            <a:endParaRPr kumimoji="1" lang="ja-JP" altLang="en-US" sz="3000" dirty="0">
              <a:latin typeface="游ゴシック 本文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85A7DB6-94B2-427E-9C35-E03092154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5FEDAC39-5638-4B72-9223-366E79AEC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116910"/>
              </p:ext>
            </p:extLst>
          </p:nvPr>
        </p:nvGraphicFramePr>
        <p:xfrm>
          <a:off x="873264" y="2217773"/>
          <a:ext cx="11035200" cy="4453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0001">
                  <a:extLst>
                    <a:ext uri="{9D8B030D-6E8A-4147-A177-3AD203B41FA5}">
                      <a16:colId xmlns:a16="http://schemas.microsoft.com/office/drawing/2014/main" val="1005452541"/>
                    </a:ext>
                  </a:extLst>
                </a:gridCol>
                <a:gridCol w="3793377">
                  <a:extLst>
                    <a:ext uri="{9D8B030D-6E8A-4147-A177-3AD203B41FA5}">
                      <a16:colId xmlns:a16="http://schemas.microsoft.com/office/drawing/2014/main" val="2252234774"/>
                    </a:ext>
                  </a:extLst>
                </a:gridCol>
                <a:gridCol w="3521822">
                  <a:extLst>
                    <a:ext uri="{9D8B030D-6E8A-4147-A177-3AD203B41FA5}">
                      <a16:colId xmlns:a16="http://schemas.microsoft.com/office/drawing/2014/main" val="4056851970"/>
                    </a:ext>
                  </a:extLst>
                </a:gridCol>
              </a:tblGrid>
              <a:tr h="721457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□経常収支比率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□医療収支比率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□修正医業収支比率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56988"/>
                  </a:ext>
                </a:extLst>
              </a:tr>
              <a:tr h="721457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400" dirty="0"/>
                        <a:t>不良債務比率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□資金不足比率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□累積欠損金比率</a:t>
                      </a:r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218380"/>
                  </a:ext>
                </a:extLst>
              </a:tr>
              <a:tr h="84636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400" dirty="0"/>
                        <a:t>入院患者数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400" dirty="0"/>
                        <a:t>外来患者数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□入院診療単価</a:t>
                      </a:r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6686343"/>
                  </a:ext>
                </a:extLst>
              </a:tr>
              <a:tr h="721457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400" dirty="0"/>
                        <a:t>外来診療単価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□病床利用率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□平均在院日数</a:t>
                      </a:r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1158903"/>
                  </a:ext>
                </a:extLst>
              </a:tr>
              <a:tr h="721457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DPC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機能評価係数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□材料費率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□薬品比率</a:t>
                      </a:r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040376"/>
                  </a:ext>
                </a:extLst>
              </a:tr>
              <a:tr h="721457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□委託比率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□職員給与費率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□減価償却費率</a:t>
                      </a:r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405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5924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76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（９）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経営の効率化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5B4759-8CD2-415F-B31C-F884C779CB36}"/>
              </a:ext>
            </a:extLst>
          </p:cNvPr>
          <p:cNvSpPr txBox="1"/>
          <p:nvPr/>
        </p:nvSpPr>
        <p:spPr>
          <a:xfrm>
            <a:off x="756862" y="1742324"/>
            <a:ext cx="11291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游ゴシック 本文"/>
              </a:rPr>
              <a:t>■</a:t>
            </a:r>
            <a:r>
              <a:rPr lang="ja-JP" altLang="en-US" sz="3000" dirty="0"/>
              <a:t>掲載予定数値目標一覧（２／２）</a:t>
            </a:r>
            <a:endParaRPr kumimoji="1" lang="ja-JP" altLang="en-US" sz="3000" dirty="0">
              <a:latin typeface="游ゴシック 本文"/>
            </a:endParaRPr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5FEDAC39-5638-4B72-9223-366E79AEC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764113"/>
              </p:ext>
            </p:extLst>
          </p:nvPr>
        </p:nvGraphicFramePr>
        <p:xfrm>
          <a:off x="868735" y="2296322"/>
          <a:ext cx="10625764" cy="4567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5112">
                  <a:extLst>
                    <a:ext uri="{9D8B030D-6E8A-4147-A177-3AD203B41FA5}">
                      <a16:colId xmlns:a16="http://schemas.microsoft.com/office/drawing/2014/main" val="1005452541"/>
                    </a:ext>
                  </a:extLst>
                </a:gridCol>
                <a:gridCol w="3762586">
                  <a:extLst>
                    <a:ext uri="{9D8B030D-6E8A-4147-A177-3AD203B41FA5}">
                      <a16:colId xmlns:a16="http://schemas.microsoft.com/office/drawing/2014/main" val="2252234774"/>
                    </a:ext>
                  </a:extLst>
                </a:gridCol>
                <a:gridCol w="3098066">
                  <a:extLst>
                    <a:ext uri="{9D8B030D-6E8A-4147-A177-3AD203B41FA5}">
                      <a16:colId xmlns:a16="http://schemas.microsoft.com/office/drawing/2014/main" val="4056851970"/>
                    </a:ext>
                  </a:extLst>
                </a:gridCol>
              </a:tblGrid>
              <a:tr h="63779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床あたり職員数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□後発医薬品使用割合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□職員数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56988"/>
                  </a:ext>
                </a:extLst>
              </a:tr>
              <a:tr h="63779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□純資産額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□現金保有残高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□企業債残高</a:t>
                      </a:r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218380"/>
                  </a:ext>
                </a:extLst>
              </a:tr>
              <a:tr h="748215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□栄養指導料算定割合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□特別食加算算定割合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□救急医療管理加算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　算定割合</a:t>
                      </a:r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6686343"/>
                  </a:ext>
                </a:extLst>
              </a:tr>
              <a:tr h="63779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□薬剤指導料算定割合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□入院支援加算算定割合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□認知症ケア加算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　算定割合</a:t>
                      </a:r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1158903"/>
                  </a:ext>
                </a:extLst>
              </a:tr>
              <a:tr h="63779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□重症度、医療・看護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　必要度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□病床回転数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DPC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期間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Ⅱ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以内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　退院（転棟）割合</a:t>
                      </a:r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040376"/>
                  </a:ext>
                </a:extLst>
              </a:tr>
              <a:tr h="63779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□院内転棟割合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□外来診療料、処方箋料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　のみ割合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□未収金収入率</a:t>
                      </a:r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405873"/>
                  </a:ext>
                </a:extLst>
              </a:tr>
            </a:tbl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7FB62B9F-DB59-4F72-8BFA-037A7EA4F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695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77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（９）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経営の効率化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36314" y="1782835"/>
            <a:ext cx="117330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&lt;</a:t>
            </a:r>
            <a:r>
              <a:rPr lang="ja-JP" altLang="en-US" sz="3200" b="1" dirty="0">
                <a:latin typeface="游ゴシック 本文"/>
              </a:rPr>
              <a:t>目標達成に向けた具体的な取組</a:t>
            </a:r>
            <a:r>
              <a:rPr lang="en-US" altLang="ja-JP" sz="3200" b="1" dirty="0"/>
              <a:t>&gt;</a:t>
            </a:r>
          </a:p>
          <a:p>
            <a:endParaRPr lang="en-US" altLang="ja-JP" sz="3200" b="1" dirty="0"/>
          </a:p>
          <a:p>
            <a:r>
              <a:rPr lang="ja-JP" altLang="en-US" sz="3000" dirty="0"/>
              <a:t>　</a:t>
            </a:r>
            <a:r>
              <a:rPr lang="ja-JP" altLang="en-US" sz="3000" dirty="0">
                <a:latin typeface="游ゴシック 本文"/>
              </a:rPr>
              <a:t>■</a:t>
            </a:r>
            <a:r>
              <a:rPr kumimoji="1" lang="ja-JP" altLang="en-US" sz="3000" dirty="0">
                <a:latin typeface="游ゴシック 本文"/>
              </a:rPr>
              <a:t>委託業務の仕様書見直しに伴う経費削減</a:t>
            </a:r>
            <a:endParaRPr kumimoji="1" lang="en-US" altLang="ja-JP" sz="3000" dirty="0">
              <a:latin typeface="游ゴシック 本文"/>
            </a:endParaRPr>
          </a:p>
          <a:p>
            <a:endParaRPr kumimoji="1" lang="en-US" altLang="ja-JP" sz="3000" dirty="0">
              <a:latin typeface="游ゴシック 本文"/>
            </a:endParaRPr>
          </a:p>
          <a:p>
            <a:endParaRPr kumimoji="1" lang="ja-JP" altLang="en-US" sz="3000" dirty="0">
              <a:latin typeface="游ゴシック 本文"/>
            </a:endParaRPr>
          </a:p>
          <a:p>
            <a:r>
              <a:rPr kumimoji="1" lang="ja-JP" altLang="en-US" sz="3000" dirty="0">
                <a:latin typeface="游ゴシック 本文"/>
              </a:rPr>
              <a:t>　■ベンチマークを活用した診療材料、薬剤価格の適正化　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84FB435-8E57-4E5F-81D4-9E9752DD2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784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856357"/>
            <a:ext cx="11733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（１）近年の社会状況</a:t>
            </a:r>
            <a:endParaRPr kumimoji="1" lang="en-US" altLang="ja-JP" sz="3200" dirty="0"/>
          </a:p>
          <a:p>
            <a:endParaRPr kumimoji="1" lang="en-US" altLang="ja-JP" sz="600" dirty="0"/>
          </a:p>
          <a:p>
            <a:r>
              <a:rPr lang="ja-JP" altLang="en-US" sz="3200" dirty="0"/>
              <a:t>（２）金沢市立病院の現状</a:t>
            </a:r>
            <a:endParaRPr lang="en-US" altLang="ja-JP" sz="3200" dirty="0"/>
          </a:p>
          <a:p>
            <a:endParaRPr lang="en-US" altLang="ja-JP" sz="600" dirty="0"/>
          </a:p>
          <a:p>
            <a:r>
              <a:rPr kumimoji="1" lang="ja-JP" altLang="en-US" sz="3200" dirty="0"/>
              <a:t>（３）基本方針</a:t>
            </a:r>
            <a:endParaRPr kumimoji="1" lang="en-US" altLang="ja-JP" sz="3200" dirty="0"/>
          </a:p>
          <a:p>
            <a:endParaRPr kumimoji="1" lang="en-US" altLang="ja-JP" sz="600" dirty="0"/>
          </a:p>
          <a:p>
            <a:r>
              <a:rPr lang="ja-JP" altLang="en-US" sz="3200" dirty="0"/>
              <a:t>（４）役割・機能の最適化と連携の強化</a:t>
            </a:r>
            <a:endParaRPr lang="en-US" altLang="ja-JP" sz="3200" dirty="0"/>
          </a:p>
          <a:p>
            <a:endParaRPr lang="en-US" altLang="ja-JP" sz="600" dirty="0"/>
          </a:p>
          <a:p>
            <a:r>
              <a:rPr kumimoji="1" lang="ja-JP" altLang="en-US" sz="3200" dirty="0"/>
              <a:t>（５）医師・看護師等の確保と働き方改革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（６）経営形態の見直し</a:t>
            </a:r>
            <a:endParaRPr lang="en-US" altLang="ja-JP" sz="3200" dirty="0"/>
          </a:p>
          <a:p>
            <a:endParaRPr lang="en-US" altLang="ja-JP" sz="800" dirty="0"/>
          </a:p>
          <a:p>
            <a:r>
              <a:rPr kumimoji="1" lang="ja-JP" altLang="en-US" sz="3200" dirty="0"/>
              <a:t>（７）新興感染症の感染拡大時等に備えた平時からの取組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（８）施設・設備の最適化</a:t>
            </a:r>
            <a:endParaRPr lang="en-US" altLang="ja-JP" sz="3200" dirty="0"/>
          </a:p>
          <a:p>
            <a:endParaRPr lang="en-US" altLang="ja-JP" sz="800" dirty="0"/>
          </a:p>
          <a:p>
            <a:r>
              <a:rPr kumimoji="1" lang="ja-JP" altLang="en-US" sz="3200" dirty="0"/>
              <a:t>（９）経営の効率化</a:t>
            </a:r>
            <a:endParaRPr kumimoji="1" lang="en-US" altLang="ja-JP" sz="3200" dirty="0"/>
          </a:p>
          <a:p>
            <a:endParaRPr lang="en-US" altLang="ja-JP" sz="800" dirty="0"/>
          </a:p>
          <a:p>
            <a:r>
              <a:rPr lang="ja-JP" altLang="en-US" sz="3200" dirty="0"/>
              <a:t>（</a:t>
            </a:r>
            <a:r>
              <a:rPr lang="en-US" altLang="ja-JP" sz="3200" dirty="0"/>
              <a:t>10</a:t>
            </a:r>
            <a:r>
              <a:rPr lang="ja-JP" altLang="en-US" sz="3200" dirty="0"/>
              <a:t>）点検・評価・公表</a:t>
            </a:r>
            <a:endParaRPr lang="en-US" altLang="ja-JP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9E2AA0-8A8E-4782-AA5D-FAEB57FC8E06}"/>
              </a:ext>
            </a:extLst>
          </p:cNvPr>
          <p:cNvSpPr txBox="1"/>
          <p:nvPr/>
        </p:nvSpPr>
        <p:spPr>
          <a:xfrm>
            <a:off x="229456" y="856357"/>
            <a:ext cx="11733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（１）近年の社会状況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（２）金沢市立病院の現状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（３）基本方針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（４）役割・機能の最適化と連携の強化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（５）医師・看護師等の確保と働き方改革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（６）経営形態の見直し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（７）新興感染症の感染拡大時等に備えた平時からの取組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（８）施設・設備の最適化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（９）経営の効率化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3200" b="1" u="sng" dirty="0">
                <a:highlight>
                  <a:srgbClr val="ECEDE8"/>
                </a:highlight>
              </a:rPr>
              <a:t>（</a:t>
            </a:r>
            <a:r>
              <a:rPr lang="en-US" altLang="ja-JP" sz="3200" b="1" u="sng" dirty="0">
                <a:highlight>
                  <a:srgbClr val="ECEDE8"/>
                </a:highlight>
              </a:rPr>
              <a:t>10</a:t>
            </a:r>
            <a:r>
              <a:rPr lang="ja-JP" altLang="en-US" sz="3200" b="1" u="sng" dirty="0">
                <a:highlight>
                  <a:srgbClr val="ECEDE8"/>
                </a:highlight>
              </a:rPr>
              <a:t>）点検・評価・公表</a:t>
            </a:r>
            <a:endParaRPr lang="en-US" altLang="ja-JP" sz="3200" b="1" u="sng" dirty="0">
              <a:highlight>
                <a:srgbClr val="ECEDE8"/>
              </a:highligh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72887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78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E51E28-6879-4117-A79C-EDF86D0F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9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79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（１０）点検・評価・公表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36314" y="1782835"/>
            <a:ext cx="11222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&lt;</a:t>
            </a:r>
            <a:r>
              <a:rPr lang="ja-JP" altLang="en-US" sz="3200" b="1" dirty="0">
                <a:latin typeface="游ゴシック 本文"/>
              </a:rPr>
              <a:t>点検</a:t>
            </a:r>
            <a:r>
              <a:rPr lang="en-US" altLang="ja-JP" sz="3200" b="1" dirty="0"/>
              <a:t>&gt;</a:t>
            </a:r>
          </a:p>
          <a:p>
            <a:endParaRPr lang="en-US" altLang="ja-JP" sz="1600" b="1" dirty="0"/>
          </a:p>
          <a:p>
            <a:r>
              <a:rPr lang="ja-JP" altLang="en-US" sz="3000" dirty="0"/>
              <a:t>　</a:t>
            </a:r>
            <a:r>
              <a:rPr lang="ja-JP" altLang="en-US" sz="3000" dirty="0">
                <a:latin typeface="游ゴシック 本文"/>
              </a:rPr>
              <a:t>■月１回開催される各委員会で指標の報告、モニタリングを</a:t>
            </a:r>
            <a:endParaRPr lang="en-US" altLang="ja-JP" sz="3000" dirty="0">
              <a:latin typeface="游ゴシック 本文"/>
            </a:endParaRPr>
          </a:p>
          <a:p>
            <a:r>
              <a:rPr lang="ja-JP" altLang="en-US" sz="3000" dirty="0">
                <a:latin typeface="游ゴシック 本文"/>
              </a:rPr>
              <a:t>　　行う。検証の結果、必要があれば追加対策を指示。</a:t>
            </a:r>
            <a:endParaRPr lang="en-US" altLang="ja-JP" sz="3000" dirty="0">
              <a:latin typeface="游ゴシック 本文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84FB435-8E57-4E5F-81D4-9E9752DD2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F8D370-1B45-4B72-8668-BD01EC6405D0}"/>
              </a:ext>
            </a:extLst>
          </p:cNvPr>
          <p:cNvSpPr txBox="1"/>
          <p:nvPr/>
        </p:nvSpPr>
        <p:spPr>
          <a:xfrm>
            <a:off x="736314" y="4147371"/>
            <a:ext cx="117330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&lt;</a:t>
            </a:r>
            <a:r>
              <a:rPr lang="ja-JP" altLang="en-US" sz="3200" b="1" dirty="0">
                <a:latin typeface="游ゴシック 本文"/>
              </a:rPr>
              <a:t>評価・公表</a:t>
            </a:r>
            <a:r>
              <a:rPr lang="en-US" altLang="ja-JP" sz="3200" b="1" dirty="0"/>
              <a:t>&gt;</a:t>
            </a:r>
          </a:p>
          <a:p>
            <a:endParaRPr lang="en-US" altLang="ja-JP" sz="1600" b="1" dirty="0"/>
          </a:p>
          <a:p>
            <a:r>
              <a:rPr lang="ja-JP" altLang="en-US" sz="3000" dirty="0"/>
              <a:t>　</a:t>
            </a:r>
            <a:r>
              <a:rPr lang="ja-JP" altLang="en-US" sz="3000" dirty="0">
                <a:latin typeface="游ゴシック 本文"/>
              </a:rPr>
              <a:t>■年１回外部委員を交えた評価を行い、その結果をＨＰで公表</a:t>
            </a:r>
            <a:endParaRPr lang="en-US" altLang="ja-JP" sz="3000" dirty="0">
              <a:latin typeface="游ゴシック 本文"/>
            </a:endParaRPr>
          </a:p>
        </p:txBody>
      </p:sp>
    </p:spTree>
    <p:extLst>
      <p:ext uri="{BB962C8B-B14F-4D97-AF65-F5344CB8AC3E}">
        <p14:creationId xmlns:p14="http://schemas.microsoft.com/office/powerpoint/2010/main" val="376704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１ー１　総務省 経営強化ガイドラインの内容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CDE817-FBA9-4208-B633-F0A93A5F276A}"/>
              </a:ext>
            </a:extLst>
          </p:cNvPr>
          <p:cNvSpPr txBox="1"/>
          <p:nvPr/>
        </p:nvSpPr>
        <p:spPr>
          <a:xfrm>
            <a:off x="528200" y="2214874"/>
            <a:ext cx="10745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【</a:t>
            </a:r>
            <a:r>
              <a:rPr lang="ja-JP" altLang="en-US" sz="28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医師の労働環境の変化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F1DA2B1-0C6E-49A8-AA25-A6F55CD48520}"/>
              </a:ext>
            </a:extLst>
          </p:cNvPr>
          <p:cNvSpPr txBox="1"/>
          <p:nvPr/>
        </p:nvSpPr>
        <p:spPr>
          <a:xfrm>
            <a:off x="674913" y="2902120"/>
            <a:ext cx="11745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医療業界においても、</a:t>
            </a:r>
            <a:r>
              <a:rPr lang="ja-JP" altLang="en-US" sz="2800" dirty="0">
                <a:latin typeface="游ゴシック" panose="020F0502020204030204"/>
                <a:ea typeface="游ゴシック" panose="020B0400000000000000" pitchFamily="50" charset="-128"/>
              </a:rPr>
              <a:t>働き方改革の波が例外なくおしよせ、</a:t>
            </a:r>
            <a:endParaRPr lang="en-US" altLang="ja-JP" sz="2800" dirty="0"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医師の長時間労働が問題視されている</a:t>
            </a:r>
            <a:r>
              <a:rPr lang="ja-JP" altLang="en-US" sz="2800" dirty="0">
                <a:latin typeface="游ゴシック" panose="020F0502020204030204"/>
                <a:ea typeface="游ゴシック" panose="020B0400000000000000" pitchFamily="50" charset="-128"/>
              </a:rPr>
              <a:t>。</a:t>
            </a:r>
            <a:endParaRPr kumimoji="1" lang="en-US" altLang="ja-JP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DFC1D4-A3CC-4344-A9A4-1EA0BB78FFC7}"/>
              </a:ext>
            </a:extLst>
          </p:cNvPr>
          <p:cNvSpPr txBox="1"/>
          <p:nvPr/>
        </p:nvSpPr>
        <p:spPr>
          <a:xfrm>
            <a:off x="213310" y="1176191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２）公立病院における経営強化の必要性</a:t>
            </a:r>
            <a:r>
              <a:rPr kumimoji="1" lang="ja-JP" altLang="en-US" sz="3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＿</a:t>
            </a:r>
            <a:endParaRPr kumimoji="1" lang="en-US" altLang="ja-JP" sz="3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EA8809-74BC-4988-BC35-5EEF77A641E3}"/>
              </a:ext>
            </a:extLst>
          </p:cNvPr>
          <p:cNvSpPr txBox="1"/>
          <p:nvPr/>
        </p:nvSpPr>
        <p:spPr>
          <a:xfrm>
            <a:off x="674913" y="4020253"/>
            <a:ext cx="1174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▷医師の時間外労働の年間上限は、原則</a:t>
            </a:r>
            <a:r>
              <a:rPr kumimoji="1" lang="en-US" altLang="ja-JP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960</a:t>
            </a:r>
            <a:r>
              <a:rPr kumimoji="1" lang="ja-JP" alt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時間に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EC7E93-81AD-4BF9-894E-FDC43C22B0FB}"/>
              </a:ext>
            </a:extLst>
          </p:cNvPr>
          <p:cNvSpPr txBox="1"/>
          <p:nvPr/>
        </p:nvSpPr>
        <p:spPr>
          <a:xfrm>
            <a:off x="674913" y="4704550"/>
            <a:ext cx="1174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▷これまでどおりの診療体制が維持できない懸念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69DA574-4B81-4182-87EC-37A741AFF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2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２．金沢市立病院経営強化プラン骨子案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80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84FB435-8E57-4E5F-81D4-9E9752DD2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pic>
        <p:nvPicPr>
          <p:cNvPr id="8" name="図プレースホルダー 6" descr="聴診器 ">
            <a:extLst>
              <a:ext uri="{FF2B5EF4-FFF2-40B4-BE49-F238E27FC236}">
                <a16:creationId xmlns:a16="http://schemas.microsoft.com/office/drawing/2014/main" id="{82B73875-AD34-4975-87AF-50A7D1EDD9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/>
          <a:stretch/>
        </p:blipFill>
        <p:spPr>
          <a:xfrm>
            <a:off x="8884304" y="0"/>
            <a:ext cx="3363451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effectLst>
            <a:glow>
              <a:schemeClr val="accent1">
                <a:alpha val="39000"/>
              </a:schemeClr>
            </a:glow>
            <a:softEdge rad="0"/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697F099-E174-4B63-B0BD-FB32C4F690B5}"/>
              </a:ext>
            </a:extLst>
          </p:cNvPr>
          <p:cNvSpPr txBox="1"/>
          <p:nvPr/>
        </p:nvSpPr>
        <p:spPr>
          <a:xfrm>
            <a:off x="1092003" y="3144952"/>
            <a:ext cx="11733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ここまでについて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ご質問とご意見をうかがいます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60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41525A0-408C-4042-AD5E-D31D4063301D}"/>
              </a:ext>
            </a:extLst>
          </p:cNvPr>
          <p:cNvSpPr/>
          <p:nvPr/>
        </p:nvSpPr>
        <p:spPr>
          <a:xfrm>
            <a:off x="2623459" y="2179609"/>
            <a:ext cx="6879772" cy="177189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/>
              <a:t>経営強化をしないと</a:t>
            </a:r>
            <a:endParaRPr kumimoji="1" lang="en-US" altLang="ja-JP" sz="3600" b="1" dirty="0"/>
          </a:p>
          <a:p>
            <a:pPr algn="ctr"/>
            <a:r>
              <a:rPr lang="ja-JP" altLang="en-US" sz="3600" b="1" dirty="0"/>
              <a:t>のりきれない</a:t>
            </a:r>
            <a:r>
              <a:rPr lang="en-US" altLang="ja-JP" sz="3600" b="1" dirty="0"/>
              <a:t>…</a:t>
            </a:r>
            <a:endParaRPr kumimoji="1" lang="ja-JP" altLang="en-US" sz="1600" b="1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6223BD7-A3F2-4365-BDA5-A3C03AB4182C}"/>
              </a:ext>
            </a:extLst>
          </p:cNvPr>
          <p:cNvSpPr/>
          <p:nvPr/>
        </p:nvSpPr>
        <p:spPr>
          <a:xfrm>
            <a:off x="2464461" y="2108986"/>
            <a:ext cx="7522029" cy="18833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/>
              <a:t>経営強化のキーワードは</a:t>
            </a:r>
            <a:endParaRPr kumimoji="1" lang="en-US" altLang="ja-JP" sz="3600" b="1" dirty="0"/>
          </a:p>
          <a:p>
            <a:pPr algn="ctr"/>
            <a:r>
              <a:rPr lang="ja-JP" altLang="en-US" sz="3600" b="1" dirty="0"/>
              <a:t>地域医療資源の共有化と効率化</a:t>
            </a:r>
            <a:endParaRPr kumimoji="1" lang="en-US" altLang="ja-JP" sz="3600" b="1" dirty="0"/>
          </a:p>
        </p:txBody>
      </p:sp>
      <p:sp>
        <p:nvSpPr>
          <p:cNvPr id="29" name="フローチャート: 処理 28">
            <a:extLst>
              <a:ext uri="{FF2B5EF4-FFF2-40B4-BE49-F238E27FC236}">
                <a16:creationId xmlns:a16="http://schemas.microsoft.com/office/drawing/2014/main" id="{B30DB522-8858-4B41-B4BA-6584B83D7A9F}"/>
              </a:ext>
            </a:extLst>
          </p:cNvPr>
          <p:cNvSpPr/>
          <p:nvPr/>
        </p:nvSpPr>
        <p:spPr>
          <a:xfrm>
            <a:off x="1284513" y="1890788"/>
            <a:ext cx="6964529" cy="2692972"/>
          </a:xfrm>
          <a:prstGeom prst="flowChartProcess">
            <a:avLst/>
          </a:prstGeom>
          <a:solidFill>
            <a:srgbClr val="F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chemeClr val="tx1"/>
                </a:solidFill>
              </a:rPr>
              <a:t>経営強化プラン</a:t>
            </a:r>
            <a:endParaRPr kumimoji="1" lang="en-US" altLang="ja-JP" sz="3600" b="1" dirty="0">
              <a:solidFill>
                <a:schemeClr val="tx1"/>
              </a:solidFill>
            </a:endParaRPr>
          </a:p>
          <a:p>
            <a:pPr algn="ctr"/>
            <a:endParaRPr kumimoji="1" lang="en-US" altLang="ja-JP" sz="3600" b="1" dirty="0">
              <a:solidFill>
                <a:schemeClr val="tx1"/>
              </a:solidFill>
            </a:endParaRPr>
          </a:p>
          <a:p>
            <a:pPr algn="ctr"/>
            <a:endParaRPr kumimoji="1" lang="en-US" altLang="ja-JP" sz="3600" b="1" dirty="0">
              <a:solidFill>
                <a:schemeClr val="tx1"/>
              </a:solidFill>
            </a:endParaRPr>
          </a:p>
          <a:p>
            <a:pPr algn="ctr"/>
            <a:endParaRPr lang="en-US" altLang="ja-JP" sz="2400" b="1" dirty="0">
              <a:solidFill>
                <a:schemeClr val="tx1"/>
              </a:solidFill>
            </a:endParaRPr>
          </a:p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１ー１　総務省 経営強化ガイドラインの内容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DFC1D4-A3CC-4344-A9A4-1EA0BB78FFC7}"/>
              </a:ext>
            </a:extLst>
          </p:cNvPr>
          <p:cNvSpPr txBox="1"/>
          <p:nvPr/>
        </p:nvSpPr>
        <p:spPr>
          <a:xfrm>
            <a:off x="213310" y="1176191"/>
            <a:ext cx="1074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２）公立病院における経営強化の必要性</a:t>
            </a:r>
            <a:r>
              <a:rPr kumimoji="1" lang="ja-JP" altLang="en-US" sz="3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＿</a:t>
            </a:r>
            <a:endParaRPr kumimoji="1" lang="en-US" altLang="ja-JP" sz="3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吹き出し: 上矢印 3">
            <a:extLst>
              <a:ext uri="{FF2B5EF4-FFF2-40B4-BE49-F238E27FC236}">
                <a16:creationId xmlns:a16="http://schemas.microsoft.com/office/drawing/2014/main" id="{6EF0C749-B351-4BC8-9F92-37280488DD6F}"/>
              </a:ext>
            </a:extLst>
          </p:cNvPr>
          <p:cNvSpPr/>
          <p:nvPr/>
        </p:nvSpPr>
        <p:spPr>
          <a:xfrm>
            <a:off x="1284514" y="4606194"/>
            <a:ext cx="9622972" cy="1984697"/>
          </a:xfrm>
          <a:prstGeom prst="upArrowCallout">
            <a:avLst>
              <a:gd name="adj1" fmla="val 67495"/>
              <a:gd name="adj2" fmla="val 58342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B86874C-167A-4619-810A-943D346F673A}"/>
              </a:ext>
            </a:extLst>
          </p:cNvPr>
          <p:cNvGrpSpPr/>
          <p:nvPr/>
        </p:nvGrpSpPr>
        <p:grpSpPr>
          <a:xfrm>
            <a:off x="2035256" y="5174857"/>
            <a:ext cx="1359903" cy="1301909"/>
            <a:chOff x="4297073" y="1970717"/>
            <a:chExt cx="2952000" cy="2826111"/>
          </a:xfrm>
        </p:grpSpPr>
        <p:sp>
          <p:nvSpPr>
            <p:cNvPr id="14" name="円/楕円 18">
              <a:extLst>
                <a:ext uri="{FF2B5EF4-FFF2-40B4-BE49-F238E27FC236}">
                  <a16:creationId xmlns:a16="http://schemas.microsoft.com/office/drawing/2014/main" id="{A78B7B23-DD50-40DB-84C4-AFF2C2003EDF}"/>
                </a:ext>
              </a:extLst>
            </p:cNvPr>
            <p:cNvSpPr/>
            <p:nvPr/>
          </p:nvSpPr>
          <p:spPr bwMode="auto">
            <a:xfrm>
              <a:off x="4297073" y="1970717"/>
              <a:ext cx="2952000" cy="2826111"/>
            </a:xfrm>
            <a:prstGeom prst="ellipse">
              <a:avLst/>
            </a:prstGeom>
            <a:gradFill flip="none" rotWithShape="1">
              <a:gsLst>
                <a:gs pos="0">
                  <a:srgbClr val="86AFFA"/>
                </a:gs>
                <a:gs pos="50000">
                  <a:srgbClr val="86AFFA">
                    <a:shade val="67500"/>
                    <a:satMod val="115000"/>
                  </a:srgbClr>
                </a:gs>
                <a:gs pos="100000">
                  <a:srgbClr val="86AFFA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04800" dist="152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円/楕円 19">
              <a:extLst>
                <a:ext uri="{FF2B5EF4-FFF2-40B4-BE49-F238E27FC236}">
                  <a16:creationId xmlns:a16="http://schemas.microsoft.com/office/drawing/2014/main" id="{B857C5E4-D7CC-4DC5-959A-13248702B83C}"/>
                </a:ext>
              </a:extLst>
            </p:cNvPr>
            <p:cNvSpPr/>
            <p:nvPr/>
          </p:nvSpPr>
          <p:spPr bwMode="auto">
            <a:xfrm>
              <a:off x="4842058" y="1970718"/>
              <a:ext cx="1816615" cy="1130445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b="1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50ACCB6-9919-4D8A-80E5-0DC14DFF312C}"/>
              </a:ext>
            </a:extLst>
          </p:cNvPr>
          <p:cNvGrpSpPr/>
          <p:nvPr/>
        </p:nvGrpSpPr>
        <p:grpSpPr>
          <a:xfrm>
            <a:off x="4370650" y="5174857"/>
            <a:ext cx="1359903" cy="1301909"/>
            <a:chOff x="4297073" y="1970717"/>
            <a:chExt cx="2952000" cy="2826111"/>
          </a:xfrm>
        </p:grpSpPr>
        <p:sp>
          <p:nvSpPr>
            <p:cNvPr id="18" name="円/楕円 18">
              <a:extLst>
                <a:ext uri="{FF2B5EF4-FFF2-40B4-BE49-F238E27FC236}">
                  <a16:creationId xmlns:a16="http://schemas.microsoft.com/office/drawing/2014/main" id="{462471E0-DB04-4BB6-8395-AA96B572AB4E}"/>
                </a:ext>
              </a:extLst>
            </p:cNvPr>
            <p:cNvSpPr/>
            <p:nvPr/>
          </p:nvSpPr>
          <p:spPr bwMode="auto">
            <a:xfrm>
              <a:off x="4297073" y="1970717"/>
              <a:ext cx="2952000" cy="2826111"/>
            </a:xfrm>
            <a:prstGeom prst="ellipse">
              <a:avLst/>
            </a:prstGeom>
            <a:gradFill flip="none" rotWithShape="1">
              <a:gsLst>
                <a:gs pos="0">
                  <a:srgbClr val="86AFFA"/>
                </a:gs>
                <a:gs pos="50000">
                  <a:srgbClr val="86AFFA">
                    <a:shade val="67500"/>
                    <a:satMod val="115000"/>
                  </a:srgbClr>
                </a:gs>
                <a:gs pos="100000">
                  <a:srgbClr val="86AFFA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04800" dist="152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円/楕円 19">
              <a:extLst>
                <a:ext uri="{FF2B5EF4-FFF2-40B4-BE49-F238E27FC236}">
                  <a16:creationId xmlns:a16="http://schemas.microsoft.com/office/drawing/2014/main" id="{0FF664AD-DA62-4BFE-8FD5-1884FF143A73}"/>
                </a:ext>
              </a:extLst>
            </p:cNvPr>
            <p:cNvSpPr/>
            <p:nvPr/>
          </p:nvSpPr>
          <p:spPr bwMode="auto">
            <a:xfrm>
              <a:off x="4842058" y="1970718"/>
              <a:ext cx="1816615" cy="1130445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b="1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CC658EE-7546-422E-B3F3-C3A949A7964D}"/>
              </a:ext>
            </a:extLst>
          </p:cNvPr>
          <p:cNvGrpSpPr/>
          <p:nvPr/>
        </p:nvGrpSpPr>
        <p:grpSpPr>
          <a:xfrm>
            <a:off x="6706043" y="5174856"/>
            <a:ext cx="1359903" cy="1301909"/>
            <a:chOff x="4297073" y="1970717"/>
            <a:chExt cx="2952000" cy="2826111"/>
          </a:xfrm>
        </p:grpSpPr>
        <p:sp>
          <p:nvSpPr>
            <p:cNvPr id="21" name="円/楕円 18">
              <a:extLst>
                <a:ext uri="{FF2B5EF4-FFF2-40B4-BE49-F238E27FC236}">
                  <a16:creationId xmlns:a16="http://schemas.microsoft.com/office/drawing/2014/main" id="{05657835-1036-4A11-BBC2-53339730DDA4}"/>
                </a:ext>
              </a:extLst>
            </p:cNvPr>
            <p:cNvSpPr/>
            <p:nvPr/>
          </p:nvSpPr>
          <p:spPr bwMode="auto">
            <a:xfrm>
              <a:off x="4297073" y="1970717"/>
              <a:ext cx="2952000" cy="2826111"/>
            </a:xfrm>
            <a:prstGeom prst="ellipse">
              <a:avLst/>
            </a:prstGeom>
            <a:gradFill flip="none" rotWithShape="1">
              <a:gsLst>
                <a:gs pos="0">
                  <a:srgbClr val="86AFFA"/>
                </a:gs>
                <a:gs pos="50000">
                  <a:srgbClr val="86AFFA">
                    <a:shade val="67500"/>
                    <a:satMod val="115000"/>
                  </a:srgbClr>
                </a:gs>
                <a:gs pos="100000">
                  <a:srgbClr val="86AFFA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04800" dist="152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円/楕円 19">
              <a:extLst>
                <a:ext uri="{FF2B5EF4-FFF2-40B4-BE49-F238E27FC236}">
                  <a16:creationId xmlns:a16="http://schemas.microsoft.com/office/drawing/2014/main" id="{6EABEA6D-2E05-4D43-85ED-33BFB168C0EE}"/>
                </a:ext>
              </a:extLst>
            </p:cNvPr>
            <p:cNvSpPr/>
            <p:nvPr/>
          </p:nvSpPr>
          <p:spPr bwMode="auto">
            <a:xfrm>
              <a:off x="4842058" y="1970718"/>
              <a:ext cx="1816615" cy="1130445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b="1"/>
            </a:p>
          </p:txBody>
        </p:sp>
      </p:grp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3E26F3-9E5A-43A3-9E98-BC7930AD76CE}"/>
              </a:ext>
            </a:extLst>
          </p:cNvPr>
          <p:cNvSpPr/>
          <p:nvPr/>
        </p:nvSpPr>
        <p:spPr>
          <a:xfrm>
            <a:off x="1707058" y="5662440"/>
            <a:ext cx="2046515" cy="576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続く収支の低迷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251EA1E-73BC-4DCD-8BE0-8C4FA6AB40D4}"/>
              </a:ext>
            </a:extLst>
          </p:cNvPr>
          <p:cNvSpPr/>
          <p:nvPr/>
        </p:nvSpPr>
        <p:spPr>
          <a:xfrm>
            <a:off x="3997692" y="5718055"/>
            <a:ext cx="2046515" cy="520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感染症医療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での課題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3E272E5-6FE3-4A67-B903-24E4A498A222}"/>
              </a:ext>
            </a:extLst>
          </p:cNvPr>
          <p:cNvSpPr/>
          <p:nvPr/>
        </p:nvSpPr>
        <p:spPr>
          <a:xfrm>
            <a:off x="6362736" y="5727388"/>
            <a:ext cx="2046515" cy="520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医師の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働き方改革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956F11A-DFBA-48A6-9A7E-F46037ACE9D3}"/>
              </a:ext>
            </a:extLst>
          </p:cNvPr>
          <p:cNvSpPr/>
          <p:nvPr/>
        </p:nvSpPr>
        <p:spPr>
          <a:xfrm>
            <a:off x="5402963" y="4897124"/>
            <a:ext cx="1382485" cy="5539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tx1"/>
                </a:solidFill>
              </a:rPr>
              <a:t>課題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906A98E3-CFC9-499E-A67F-4E8EEE0FDF2C}"/>
              </a:ext>
            </a:extLst>
          </p:cNvPr>
          <p:cNvGrpSpPr/>
          <p:nvPr/>
        </p:nvGrpSpPr>
        <p:grpSpPr>
          <a:xfrm>
            <a:off x="3067015" y="2875661"/>
            <a:ext cx="1363969" cy="1365359"/>
            <a:chOff x="4303764" y="1546756"/>
            <a:chExt cx="2932532" cy="2935521"/>
          </a:xfrm>
        </p:grpSpPr>
        <p:grpSp>
          <p:nvGrpSpPr>
            <p:cNvPr id="31" name="グループ化 38">
              <a:extLst>
                <a:ext uri="{FF2B5EF4-FFF2-40B4-BE49-F238E27FC236}">
                  <a16:creationId xmlns:a16="http://schemas.microsoft.com/office/drawing/2014/main" id="{B3B138CD-B774-4ABC-8915-FBF2C8FFD9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3764" y="1546756"/>
              <a:ext cx="2932532" cy="2935521"/>
              <a:chOff x="3798669" y="4730403"/>
              <a:chExt cx="1556117" cy="1556117"/>
            </a:xfrm>
          </p:grpSpPr>
          <p:sp>
            <p:nvSpPr>
              <p:cNvPr id="33" name="円/楕円 29">
                <a:extLst>
                  <a:ext uri="{FF2B5EF4-FFF2-40B4-BE49-F238E27FC236}">
                    <a16:creationId xmlns:a16="http://schemas.microsoft.com/office/drawing/2014/main" id="{BD3D3457-9487-4CAA-97B3-0691BDD3D2D3}"/>
                  </a:ext>
                </a:extLst>
              </p:cNvPr>
              <p:cNvSpPr/>
              <p:nvPr/>
            </p:nvSpPr>
            <p:spPr>
              <a:xfrm>
                <a:off x="3798669" y="4730403"/>
                <a:ext cx="1556117" cy="1556117"/>
              </a:xfrm>
              <a:prstGeom prst="ellipse">
                <a:avLst/>
              </a:prstGeom>
              <a:gradFill flip="none" rotWithShape="1">
                <a:gsLst>
                  <a:gs pos="0">
                    <a:srgbClr val="FA8E8E"/>
                  </a:gs>
                  <a:gs pos="50000">
                    <a:srgbClr val="FA8E8E">
                      <a:shade val="67500"/>
                      <a:satMod val="115000"/>
                    </a:srgbClr>
                  </a:gs>
                  <a:gs pos="100000">
                    <a:srgbClr val="FA8E8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04800" dist="1524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4" name="円/楕円 30">
                <a:extLst>
                  <a:ext uri="{FF2B5EF4-FFF2-40B4-BE49-F238E27FC236}">
                    <a16:creationId xmlns:a16="http://schemas.microsoft.com/office/drawing/2014/main" id="{8341942C-D90D-494E-BBD4-BE77865D1357}"/>
                  </a:ext>
                </a:extLst>
              </p:cNvPr>
              <p:cNvSpPr/>
              <p:nvPr/>
            </p:nvSpPr>
            <p:spPr>
              <a:xfrm>
                <a:off x="4085952" y="4730404"/>
                <a:ext cx="957610" cy="622447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32" name="コンテンツ プレースホルダー 5">
              <a:extLst>
                <a:ext uri="{FF2B5EF4-FFF2-40B4-BE49-F238E27FC236}">
                  <a16:creationId xmlns:a16="http://schemas.microsoft.com/office/drawing/2014/main" id="{CA6AFE54-F6B3-45F7-83DC-2239D4DA66C2}"/>
                </a:ext>
              </a:extLst>
            </p:cNvPr>
            <p:cNvSpPr txBox="1">
              <a:spLocks/>
            </p:cNvSpPr>
            <p:nvPr/>
          </p:nvSpPr>
          <p:spPr>
            <a:xfrm>
              <a:off x="4457677" y="2521242"/>
              <a:ext cx="2601983" cy="1796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endParaRPr lang="en-US" altLang="ja-JP" sz="2400" b="1" dirty="0">
                <a:latin typeface="ＭＳ Ｐゴシック"/>
                <a:ea typeface="ＭＳ Ｐゴシック"/>
              </a:endParaRPr>
            </a:p>
          </p:txBody>
        </p:sp>
      </p:grp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21A883A-BA0E-4CD0-99DB-E79BEE45A394}"/>
              </a:ext>
            </a:extLst>
          </p:cNvPr>
          <p:cNvSpPr/>
          <p:nvPr/>
        </p:nvSpPr>
        <p:spPr>
          <a:xfrm>
            <a:off x="2730533" y="3401948"/>
            <a:ext cx="2046515" cy="576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医師の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働き方改革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3B82F14-42F2-41DD-839C-9B4BF4683D23}"/>
              </a:ext>
            </a:extLst>
          </p:cNvPr>
          <p:cNvGrpSpPr/>
          <p:nvPr/>
        </p:nvGrpSpPr>
        <p:grpSpPr>
          <a:xfrm>
            <a:off x="6341753" y="2875661"/>
            <a:ext cx="1363969" cy="1365359"/>
            <a:chOff x="4303764" y="1546756"/>
            <a:chExt cx="2932532" cy="2935521"/>
          </a:xfrm>
        </p:grpSpPr>
        <p:grpSp>
          <p:nvGrpSpPr>
            <p:cNvPr id="41" name="グループ化 38">
              <a:extLst>
                <a:ext uri="{FF2B5EF4-FFF2-40B4-BE49-F238E27FC236}">
                  <a16:creationId xmlns:a16="http://schemas.microsoft.com/office/drawing/2014/main" id="{FF215C06-3B2E-4124-B354-6406D2F9E9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3764" y="1546756"/>
              <a:ext cx="2932532" cy="2935521"/>
              <a:chOff x="3798669" y="4730403"/>
              <a:chExt cx="1556117" cy="1556117"/>
            </a:xfrm>
          </p:grpSpPr>
          <p:sp>
            <p:nvSpPr>
              <p:cNvPr id="43" name="円/楕円 29">
                <a:extLst>
                  <a:ext uri="{FF2B5EF4-FFF2-40B4-BE49-F238E27FC236}">
                    <a16:creationId xmlns:a16="http://schemas.microsoft.com/office/drawing/2014/main" id="{951F546C-ED58-4818-80B8-6353AE8B057B}"/>
                  </a:ext>
                </a:extLst>
              </p:cNvPr>
              <p:cNvSpPr/>
              <p:nvPr/>
            </p:nvSpPr>
            <p:spPr>
              <a:xfrm>
                <a:off x="3798669" y="4730403"/>
                <a:ext cx="1556117" cy="1556117"/>
              </a:xfrm>
              <a:prstGeom prst="ellipse">
                <a:avLst/>
              </a:prstGeom>
              <a:gradFill flip="none" rotWithShape="1">
                <a:gsLst>
                  <a:gs pos="0">
                    <a:srgbClr val="FA8E8E"/>
                  </a:gs>
                  <a:gs pos="50000">
                    <a:srgbClr val="FA8E8E">
                      <a:shade val="67500"/>
                      <a:satMod val="115000"/>
                    </a:srgbClr>
                  </a:gs>
                  <a:gs pos="100000">
                    <a:srgbClr val="FA8E8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04800" dist="1524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4" name="円/楕円 30">
                <a:extLst>
                  <a:ext uri="{FF2B5EF4-FFF2-40B4-BE49-F238E27FC236}">
                    <a16:creationId xmlns:a16="http://schemas.microsoft.com/office/drawing/2014/main" id="{15198DBA-3443-4FBB-988F-5F08F2428BA7}"/>
                  </a:ext>
                </a:extLst>
              </p:cNvPr>
              <p:cNvSpPr/>
              <p:nvPr/>
            </p:nvSpPr>
            <p:spPr>
              <a:xfrm>
                <a:off x="4085952" y="4730404"/>
                <a:ext cx="957610" cy="622447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42" name="コンテンツ プレースホルダー 5">
              <a:extLst>
                <a:ext uri="{FF2B5EF4-FFF2-40B4-BE49-F238E27FC236}">
                  <a16:creationId xmlns:a16="http://schemas.microsoft.com/office/drawing/2014/main" id="{980540A5-B213-4356-8CB7-574EE07609FE}"/>
                </a:ext>
              </a:extLst>
            </p:cNvPr>
            <p:cNvSpPr txBox="1">
              <a:spLocks/>
            </p:cNvSpPr>
            <p:nvPr/>
          </p:nvSpPr>
          <p:spPr>
            <a:xfrm>
              <a:off x="4457677" y="2521242"/>
              <a:ext cx="2601983" cy="1796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endParaRPr lang="en-US" altLang="ja-JP" sz="2400" b="1" dirty="0">
                <a:latin typeface="ＭＳ Ｐゴシック"/>
                <a:ea typeface="ＭＳ Ｐゴシック"/>
              </a:endParaRPr>
            </a:p>
          </p:txBody>
        </p:sp>
      </p:grp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3F1603B7-A41B-4D5D-8E65-7FD6237FDCC4}"/>
              </a:ext>
            </a:extLst>
          </p:cNvPr>
          <p:cNvSpPr/>
          <p:nvPr/>
        </p:nvSpPr>
        <p:spPr>
          <a:xfrm>
            <a:off x="6005271" y="3401948"/>
            <a:ext cx="2046515" cy="576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経営の効率化</a:t>
            </a:r>
            <a:endParaRPr kumimoji="1" lang="en-US" altLang="ja-JP" b="1" dirty="0">
              <a:solidFill>
                <a:schemeClr val="tx1"/>
              </a:solidFill>
            </a:endParaRP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A4DF47EC-E307-4D90-991B-14F781C6EF0B}"/>
              </a:ext>
            </a:extLst>
          </p:cNvPr>
          <p:cNvGrpSpPr/>
          <p:nvPr/>
        </p:nvGrpSpPr>
        <p:grpSpPr>
          <a:xfrm>
            <a:off x="9007066" y="5185217"/>
            <a:ext cx="1359903" cy="1301909"/>
            <a:chOff x="4297073" y="1970717"/>
            <a:chExt cx="2952000" cy="2826111"/>
          </a:xfrm>
        </p:grpSpPr>
        <p:sp>
          <p:nvSpPr>
            <p:cNvPr id="47" name="円/楕円 18">
              <a:extLst>
                <a:ext uri="{FF2B5EF4-FFF2-40B4-BE49-F238E27FC236}">
                  <a16:creationId xmlns:a16="http://schemas.microsoft.com/office/drawing/2014/main" id="{7CE0223F-437B-4DE6-810E-FB35C54EB322}"/>
                </a:ext>
              </a:extLst>
            </p:cNvPr>
            <p:cNvSpPr/>
            <p:nvPr/>
          </p:nvSpPr>
          <p:spPr bwMode="auto">
            <a:xfrm>
              <a:off x="4297073" y="1970717"/>
              <a:ext cx="2952000" cy="2826111"/>
            </a:xfrm>
            <a:prstGeom prst="ellipse">
              <a:avLst/>
            </a:prstGeom>
            <a:gradFill flip="none" rotWithShape="1">
              <a:gsLst>
                <a:gs pos="0">
                  <a:srgbClr val="86AFFA"/>
                </a:gs>
                <a:gs pos="50000">
                  <a:srgbClr val="86AFFA">
                    <a:shade val="67500"/>
                    <a:satMod val="115000"/>
                  </a:srgbClr>
                </a:gs>
                <a:gs pos="100000">
                  <a:srgbClr val="86AFFA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04800" dist="152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円/楕円 19">
              <a:extLst>
                <a:ext uri="{FF2B5EF4-FFF2-40B4-BE49-F238E27FC236}">
                  <a16:creationId xmlns:a16="http://schemas.microsoft.com/office/drawing/2014/main" id="{2088CC51-BDA0-40FC-8FCA-790DFB673851}"/>
                </a:ext>
              </a:extLst>
            </p:cNvPr>
            <p:cNvSpPr/>
            <p:nvPr/>
          </p:nvSpPr>
          <p:spPr bwMode="auto">
            <a:xfrm>
              <a:off x="4842058" y="1970718"/>
              <a:ext cx="1816615" cy="1130445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b="1"/>
            </a:p>
          </p:txBody>
        </p:sp>
      </p:grp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C45186D-B183-4948-9593-4AA569E923A2}"/>
              </a:ext>
            </a:extLst>
          </p:cNvPr>
          <p:cNvSpPr/>
          <p:nvPr/>
        </p:nvSpPr>
        <p:spPr>
          <a:xfrm>
            <a:off x="8678868" y="5672800"/>
            <a:ext cx="2046515" cy="576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前経営計画</a:t>
            </a:r>
            <a:r>
              <a:rPr kumimoji="1" lang="ja-JP" altLang="en-US" sz="2000" b="1" dirty="0">
                <a:solidFill>
                  <a:schemeClr val="tx1"/>
                </a:solidFill>
              </a:rPr>
              <a:t>の</a:t>
            </a:r>
            <a:endParaRPr kumimoji="1"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課題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F272FA1-374F-469C-B3FB-66DD1599E592}"/>
              </a:ext>
            </a:extLst>
          </p:cNvPr>
          <p:cNvGrpSpPr/>
          <p:nvPr/>
        </p:nvGrpSpPr>
        <p:grpSpPr>
          <a:xfrm>
            <a:off x="4689251" y="2875661"/>
            <a:ext cx="1363969" cy="1365359"/>
            <a:chOff x="4303764" y="1546756"/>
            <a:chExt cx="2932532" cy="2935521"/>
          </a:xfrm>
        </p:grpSpPr>
        <p:grpSp>
          <p:nvGrpSpPr>
            <p:cNvPr id="51" name="グループ化 38">
              <a:extLst>
                <a:ext uri="{FF2B5EF4-FFF2-40B4-BE49-F238E27FC236}">
                  <a16:creationId xmlns:a16="http://schemas.microsoft.com/office/drawing/2014/main" id="{5E8E06BD-2EB1-4214-ACA4-723149729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3764" y="1546756"/>
              <a:ext cx="2932532" cy="2935521"/>
              <a:chOff x="3798669" y="4730403"/>
              <a:chExt cx="1556117" cy="1556117"/>
            </a:xfrm>
          </p:grpSpPr>
          <p:sp>
            <p:nvSpPr>
              <p:cNvPr id="53" name="円/楕円 29">
                <a:extLst>
                  <a:ext uri="{FF2B5EF4-FFF2-40B4-BE49-F238E27FC236}">
                    <a16:creationId xmlns:a16="http://schemas.microsoft.com/office/drawing/2014/main" id="{25960DF1-319E-4147-9975-16518617225C}"/>
                  </a:ext>
                </a:extLst>
              </p:cNvPr>
              <p:cNvSpPr/>
              <p:nvPr/>
            </p:nvSpPr>
            <p:spPr>
              <a:xfrm>
                <a:off x="3798669" y="4730403"/>
                <a:ext cx="1556117" cy="1556117"/>
              </a:xfrm>
              <a:prstGeom prst="ellipse">
                <a:avLst/>
              </a:prstGeom>
              <a:gradFill flip="none" rotWithShape="1">
                <a:gsLst>
                  <a:gs pos="0">
                    <a:srgbClr val="FA8E8E"/>
                  </a:gs>
                  <a:gs pos="50000">
                    <a:srgbClr val="FA8E8E">
                      <a:shade val="67500"/>
                      <a:satMod val="115000"/>
                    </a:srgbClr>
                  </a:gs>
                  <a:gs pos="100000">
                    <a:srgbClr val="FA8E8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04800" dist="1524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4" name="円/楕円 30">
                <a:extLst>
                  <a:ext uri="{FF2B5EF4-FFF2-40B4-BE49-F238E27FC236}">
                    <a16:creationId xmlns:a16="http://schemas.microsoft.com/office/drawing/2014/main" id="{CE72BBE1-919C-438A-AB22-C8AB2456965D}"/>
                  </a:ext>
                </a:extLst>
              </p:cNvPr>
              <p:cNvSpPr/>
              <p:nvPr/>
            </p:nvSpPr>
            <p:spPr>
              <a:xfrm>
                <a:off x="4085952" y="4730404"/>
                <a:ext cx="957610" cy="622447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52" name="コンテンツ プレースホルダー 5">
              <a:extLst>
                <a:ext uri="{FF2B5EF4-FFF2-40B4-BE49-F238E27FC236}">
                  <a16:creationId xmlns:a16="http://schemas.microsoft.com/office/drawing/2014/main" id="{24E5F9C2-A804-4D83-9292-6794F97B59B6}"/>
                </a:ext>
              </a:extLst>
            </p:cNvPr>
            <p:cNvSpPr txBox="1">
              <a:spLocks/>
            </p:cNvSpPr>
            <p:nvPr/>
          </p:nvSpPr>
          <p:spPr>
            <a:xfrm>
              <a:off x="4457677" y="2521242"/>
              <a:ext cx="2601983" cy="1796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endParaRPr lang="en-US" altLang="ja-JP" sz="2400" b="1" dirty="0">
                <a:latin typeface="ＭＳ Ｐゴシック"/>
                <a:ea typeface="ＭＳ Ｐゴシック"/>
              </a:endParaRPr>
            </a:p>
          </p:txBody>
        </p:sp>
      </p:grpSp>
      <p:sp>
        <p:nvSpPr>
          <p:cNvPr id="57" name="直角三角形 56">
            <a:extLst>
              <a:ext uri="{FF2B5EF4-FFF2-40B4-BE49-F238E27FC236}">
                <a16:creationId xmlns:a16="http://schemas.microsoft.com/office/drawing/2014/main" id="{CDFB0844-0A22-4573-BFCC-BBD9D52B5185}"/>
              </a:ext>
            </a:extLst>
          </p:cNvPr>
          <p:cNvSpPr/>
          <p:nvPr/>
        </p:nvSpPr>
        <p:spPr>
          <a:xfrm rot="4377767">
            <a:off x="8391916" y="3397938"/>
            <a:ext cx="496379" cy="1498077"/>
          </a:xfrm>
          <a:prstGeom prst="rtTriangle">
            <a:avLst/>
          </a:prstGeom>
          <a:solidFill>
            <a:srgbClr val="F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95DEE040-670C-49D5-A670-3A201E2463CA}"/>
              </a:ext>
            </a:extLst>
          </p:cNvPr>
          <p:cNvGrpSpPr/>
          <p:nvPr/>
        </p:nvGrpSpPr>
        <p:grpSpPr>
          <a:xfrm>
            <a:off x="9063374" y="1827587"/>
            <a:ext cx="2324299" cy="2326668"/>
            <a:chOff x="4303764" y="1546756"/>
            <a:chExt cx="2932532" cy="2935521"/>
          </a:xfrm>
        </p:grpSpPr>
        <p:grpSp>
          <p:nvGrpSpPr>
            <p:cNvPr id="62" name="グループ化 38">
              <a:extLst>
                <a:ext uri="{FF2B5EF4-FFF2-40B4-BE49-F238E27FC236}">
                  <a16:creationId xmlns:a16="http://schemas.microsoft.com/office/drawing/2014/main" id="{A518CCC9-6BDA-4E7B-BEED-1C4AB1D685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3764" y="1546756"/>
              <a:ext cx="2932532" cy="2935521"/>
              <a:chOff x="3798669" y="4730403"/>
              <a:chExt cx="1556117" cy="1556117"/>
            </a:xfrm>
          </p:grpSpPr>
          <p:sp>
            <p:nvSpPr>
              <p:cNvPr id="64" name="円/楕円 29">
                <a:extLst>
                  <a:ext uri="{FF2B5EF4-FFF2-40B4-BE49-F238E27FC236}">
                    <a16:creationId xmlns:a16="http://schemas.microsoft.com/office/drawing/2014/main" id="{9A3D4813-0EF0-45B8-8C57-F478F32AF199}"/>
                  </a:ext>
                </a:extLst>
              </p:cNvPr>
              <p:cNvSpPr/>
              <p:nvPr/>
            </p:nvSpPr>
            <p:spPr>
              <a:xfrm>
                <a:off x="3798669" y="4730403"/>
                <a:ext cx="1556117" cy="1556117"/>
              </a:xfrm>
              <a:prstGeom prst="ellipse">
                <a:avLst/>
              </a:prstGeom>
              <a:gradFill flip="none" rotWithShape="1">
                <a:gsLst>
                  <a:gs pos="0">
                    <a:srgbClr val="FA8E8E"/>
                  </a:gs>
                  <a:gs pos="50000">
                    <a:srgbClr val="FA8E8E">
                      <a:shade val="67500"/>
                      <a:satMod val="115000"/>
                    </a:srgbClr>
                  </a:gs>
                  <a:gs pos="100000">
                    <a:srgbClr val="FA8E8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04800" dist="1524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3600"/>
              </a:p>
            </p:txBody>
          </p:sp>
          <p:sp>
            <p:nvSpPr>
              <p:cNvPr id="65" name="円/楕円 30">
                <a:extLst>
                  <a:ext uri="{FF2B5EF4-FFF2-40B4-BE49-F238E27FC236}">
                    <a16:creationId xmlns:a16="http://schemas.microsoft.com/office/drawing/2014/main" id="{AFB508D6-C276-424D-9941-1BAAB1B18ABD}"/>
                  </a:ext>
                </a:extLst>
              </p:cNvPr>
              <p:cNvSpPr/>
              <p:nvPr/>
            </p:nvSpPr>
            <p:spPr>
              <a:xfrm>
                <a:off x="4085952" y="4730404"/>
                <a:ext cx="957610" cy="622447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3600"/>
              </a:p>
            </p:txBody>
          </p:sp>
        </p:grpSp>
        <p:sp>
          <p:nvSpPr>
            <p:cNvPr id="63" name="コンテンツ プレースホルダー 5">
              <a:extLst>
                <a:ext uri="{FF2B5EF4-FFF2-40B4-BE49-F238E27FC236}">
                  <a16:creationId xmlns:a16="http://schemas.microsoft.com/office/drawing/2014/main" id="{2F712E14-1CE2-4598-8CA5-270D073CD275}"/>
                </a:ext>
              </a:extLst>
            </p:cNvPr>
            <p:cNvSpPr txBox="1">
              <a:spLocks/>
            </p:cNvSpPr>
            <p:nvPr/>
          </p:nvSpPr>
          <p:spPr>
            <a:xfrm>
              <a:off x="4457677" y="2521242"/>
              <a:ext cx="2601983" cy="1796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endParaRPr lang="en-US" altLang="ja-JP" sz="3600" b="1" dirty="0">
                <a:latin typeface="ＭＳ Ｐゴシック"/>
                <a:ea typeface="ＭＳ Ｐゴシック"/>
              </a:endParaRPr>
            </a:p>
          </p:txBody>
        </p:sp>
      </p:grp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0826CCEC-8810-42CE-B550-898700FA4D18}"/>
              </a:ext>
            </a:extLst>
          </p:cNvPr>
          <p:cNvSpPr/>
          <p:nvPr/>
        </p:nvSpPr>
        <p:spPr>
          <a:xfrm>
            <a:off x="8514403" y="2758255"/>
            <a:ext cx="3487405" cy="1079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持続可能な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医療提供体制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pPr algn="ctr"/>
            <a:endParaRPr kumimoji="1" lang="en-US" altLang="ja-JP" sz="24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経営の健全化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7E5544A-7336-4226-AA79-AC502E7DBB4A}"/>
              </a:ext>
            </a:extLst>
          </p:cNvPr>
          <p:cNvSpPr txBox="1"/>
          <p:nvPr/>
        </p:nvSpPr>
        <p:spPr>
          <a:xfrm>
            <a:off x="8527880" y="1698839"/>
            <a:ext cx="1213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tx1"/>
                </a:solidFill>
              </a:rPr>
              <a:t>目的</a:t>
            </a:r>
            <a:endParaRPr kumimoji="1" lang="ja-JP" altLang="en-US" sz="1800" b="1" dirty="0">
              <a:solidFill>
                <a:schemeClr val="tx1"/>
              </a:solidFill>
            </a:endParaRPr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25247EA3-10AD-4498-881B-A805F1E1F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6FAD2F57-F395-48FF-AEE9-C3EDAF6004E0}"/>
              </a:ext>
            </a:extLst>
          </p:cNvPr>
          <p:cNvSpPr/>
          <p:nvPr/>
        </p:nvSpPr>
        <p:spPr>
          <a:xfrm>
            <a:off x="4369639" y="3401948"/>
            <a:ext cx="2046515" cy="576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感染拡大時に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備えた取組</a:t>
            </a: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318F0A16-E495-463C-A6CC-5FFFEB8796FD}"/>
              </a:ext>
            </a:extLst>
          </p:cNvPr>
          <p:cNvGrpSpPr/>
          <p:nvPr/>
        </p:nvGrpSpPr>
        <p:grpSpPr>
          <a:xfrm>
            <a:off x="1442825" y="2875661"/>
            <a:ext cx="1363969" cy="1365359"/>
            <a:chOff x="4303764" y="1546756"/>
            <a:chExt cx="2932532" cy="2935521"/>
          </a:xfrm>
        </p:grpSpPr>
        <p:grpSp>
          <p:nvGrpSpPr>
            <p:cNvPr id="58" name="グループ化 38">
              <a:extLst>
                <a:ext uri="{FF2B5EF4-FFF2-40B4-BE49-F238E27FC236}">
                  <a16:creationId xmlns:a16="http://schemas.microsoft.com/office/drawing/2014/main" id="{919FCF4A-6EA4-4F65-BD65-52F53BA2C7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3764" y="1546756"/>
              <a:ext cx="2932532" cy="2935521"/>
              <a:chOff x="3798669" y="4730403"/>
              <a:chExt cx="1556117" cy="1556117"/>
            </a:xfrm>
          </p:grpSpPr>
          <p:sp>
            <p:nvSpPr>
              <p:cNvPr id="60" name="円/楕円 29">
                <a:extLst>
                  <a:ext uri="{FF2B5EF4-FFF2-40B4-BE49-F238E27FC236}">
                    <a16:creationId xmlns:a16="http://schemas.microsoft.com/office/drawing/2014/main" id="{DD5A7594-2EE3-4D18-86F3-C56E18D77D01}"/>
                  </a:ext>
                </a:extLst>
              </p:cNvPr>
              <p:cNvSpPr/>
              <p:nvPr/>
            </p:nvSpPr>
            <p:spPr>
              <a:xfrm>
                <a:off x="3798669" y="4730403"/>
                <a:ext cx="1556117" cy="1556117"/>
              </a:xfrm>
              <a:prstGeom prst="ellipse">
                <a:avLst/>
              </a:prstGeom>
              <a:gradFill flip="none" rotWithShape="1">
                <a:gsLst>
                  <a:gs pos="0">
                    <a:srgbClr val="FA8E8E"/>
                  </a:gs>
                  <a:gs pos="50000">
                    <a:srgbClr val="FA8E8E">
                      <a:shade val="67500"/>
                      <a:satMod val="115000"/>
                    </a:srgbClr>
                  </a:gs>
                  <a:gs pos="100000">
                    <a:srgbClr val="FA8E8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04800" dist="1524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67" name="円/楕円 30">
                <a:extLst>
                  <a:ext uri="{FF2B5EF4-FFF2-40B4-BE49-F238E27FC236}">
                    <a16:creationId xmlns:a16="http://schemas.microsoft.com/office/drawing/2014/main" id="{72A04432-17FD-4C8A-9279-3F5F57AD3353}"/>
                  </a:ext>
                </a:extLst>
              </p:cNvPr>
              <p:cNvSpPr/>
              <p:nvPr/>
            </p:nvSpPr>
            <p:spPr>
              <a:xfrm>
                <a:off x="4085952" y="4730404"/>
                <a:ext cx="957610" cy="622447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59" name="コンテンツ プレースホルダー 5">
              <a:extLst>
                <a:ext uri="{FF2B5EF4-FFF2-40B4-BE49-F238E27FC236}">
                  <a16:creationId xmlns:a16="http://schemas.microsoft.com/office/drawing/2014/main" id="{43BBF073-1151-4092-A937-5A6388F8107C}"/>
                </a:ext>
              </a:extLst>
            </p:cNvPr>
            <p:cNvSpPr txBox="1">
              <a:spLocks/>
            </p:cNvSpPr>
            <p:nvPr/>
          </p:nvSpPr>
          <p:spPr>
            <a:xfrm>
              <a:off x="4457677" y="2521242"/>
              <a:ext cx="2601983" cy="1796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endParaRPr lang="en-US" altLang="ja-JP" sz="2400" b="1" dirty="0">
                <a:latin typeface="ＭＳ Ｐゴシック"/>
                <a:ea typeface="ＭＳ Ｐゴシック"/>
              </a:endParaRPr>
            </a:p>
          </p:txBody>
        </p:sp>
      </p:grp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4939C15B-3868-4176-B47E-1BC2B20B0DAE}"/>
              </a:ext>
            </a:extLst>
          </p:cNvPr>
          <p:cNvSpPr/>
          <p:nvPr/>
        </p:nvSpPr>
        <p:spPr>
          <a:xfrm>
            <a:off x="1106343" y="3401948"/>
            <a:ext cx="2046515" cy="576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地域における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連携</a:t>
            </a:r>
            <a:r>
              <a:rPr lang="ja-JP" altLang="en-US" b="1" dirty="0">
                <a:solidFill>
                  <a:schemeClr val="tx1"/>
                </a:solidFill>
              </a:rPr>
              <a:t>強化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9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29" grpId="0" animBg="1"/>
      <p:bldP spid="39" grpId="0"/>
      <p:bldP spid="45" grpId="0"/>
      <p:bldP spid="57" grpId="0" animBg="1"/>
      <p:bldP spid="66" grpId="0"/>
      <p:bldP spid="69" grpId="0"/>
      <p:bldP spid="56" grpId="0"/>
      <p:bldP spid="68" grpId="0"/>
    </p:bldLst>
  </p:timing>
</p:sld>
</file>

<file path=ppt/theme/theme1.xml><?xml version="1.0" encoding="utf-8"?>
<a:theme xmlns:a="http://schemas.openxmlformats.org/drawingml/2006/main" name="Office テーマ">
  <a:themeElements>
    <a:clrScheme name="青緑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4228</TotalTime>
  <Words>7018</Words>
  <Application>Microsoft Office PowerPoint</Application>
  <PresentationFormat>ワイド画面</PresentationFormat>
  <Paragraphs>1387</Paragraphs>
  <Slides>80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80</vt:i4>
      </vt:variant>
    </vt:vector>
  </HeadingPairs>
  <TitlesOfParts>
    <vt:vector size="91" baseType="lpstr">
      <vt:lpstr>HGｺﾞｼｯｸM</vt:lpstr>
      <vt:lpstr>Meiryo UI</vt:lpstr>
      <vt:lpstr>ＭＳ Ｐゴシック</vt:lpstr>
      <vt:lpstr>メイリオ</vt:lpstr>
      <vt:lpstr>游ゴシック</vt:lpstr>
      <vt:lpstr>游ゴシック Light</vt:lpstr>
      <vt:lpstr>游ゴシック 本文</vt:lpstr>
      <vt:lpstr>Arial</vt:lpstr>
      <vt:lpstr>Calibri</vt:lpstr>
      <vt:lpstr>Matura MT Script Capitals</vt:lpstr>
      <vt:lpstr>Office テーマ</vt:lpstr>
      <vt:lpstr>第１回　金沢市立病院経営強化プラン検討委員会</vt:lpstr>
      <vt:lpstr>本日の次第</vt:lpstr>
      <vt:lpstr>本日の次第</vt:lpstr>
      <vt:lpstr>１ー１　総務省 経営強化ガイドラインの内容</vt:lpstr>
      <vt:lpstr>１ー１　総務省 経営強化ガイドラインの内容</vt:lpstr>
      <vt:lpstr>１ー１　総務省 経営強化ガイドラインの内容</vt:lpstr>
      <vt:lpstr>１ー１　総務省 経営強化ガイドラインの内容</vt:lpstr>
      <vt:lpstr>１ー１　総務省 経営強化ガイドラインの内容</vt:lpstr>
      <vt:lpstr>１ー１　総務省 経営強化ガイドラインの内容</vt:lpstr>
      <vt:lpstr>１ー１　総務省 経営強化ガイドラインの内容</vt:lpstr>
      <vt:lpstr>１ー１　総務省 経営強化ガイドラインの内容</vt:lpstr>
      <vt:lpstr>１ー１　総務省 経営強化ガイドラインの内容</vt:lpstr>
      <vt:lpstr>１ー１　総務省 経営強化ガイドラインの内容</vt:lpstr>
      <vt:lpstr>１ー１　総務省 経営強化ガイドラインの内容</vt:lpstr>
      <vt:lpstr>１ー１　総務省 経営強化ガイドラインの内容</vt:lpstr>
      <vt:lpstr>１ー１　総務省 経営強化ガイドラインの内容</vt:lpstr>
      <vt:lpstr>１ー１　総務省 経営強化ガイドラインの内容</vt:lpstr>
      <vt:lpstr>本日の次第</vt:lpstr>
      <vt:lpstr>１ー２　新金沢市立病院経営計画の評価と課題</vt:lpstr>
      <vt:lpstr>１ー２　新金沢市立病院経営計画の評価と課題</vt:lpstr>
      <vt:lpstr>１ー２　新金沢市立病院経営計画の評価と課題</vt:lpstr>
      <vt:lpstr>１ー２　新金沢市立病院経営計画の評価と課題</vt:lpstr>
      <vt:lpstr>１ー２　新金沢市立病院経営計画の評価と課題</vt:lpstr>
      <vt:lpstr>１ー２　新金沢市立病院経営計画の評価と課題</vt:lpstr>
      <vt:lpstr>１ー２　新金沢市立病院経営計画の評価と課題</vt:lpstr>
      <vt:lpstr>１ー２　新金沢市立病院経営計画の評価と課題</vt:lpstr>
      <vt:lpstr>１ー２　新金沢市立病院経営計画の評価と課題</vt:lpstr>
      <vt:lpstr>１ー２　新金沢市立病院経営計画の評価と課題</vt:lpstr>
      <vt:lpstr>１ー２　新金沢市立病院経営計画の評価と課題</vt:lpstr>
      <vt:lpstr>１ー２　新金沢市立病院経営計画の評価と課題</vt:lpstr>
      <vt:lpstr>１ー２　新金沢市立病院経営計画の評価と課題</vt:lpstr>
      <vt:lpstr>１ー２　新金沢市立病院経営計画の評価と課題</vt:lpstr>
      <vt:lpstr>本日の次第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  <vt:lpstr>２．金沢市立病院経営強化プラン骨子案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新金沢市立病院経営計画の概要と進捗状況</dc:title>
  <dc:creator>後藤 敬仁</dc:creator>
  <cp:lastModifiedBy>後藤 敬仁</cp:lastModifiedBy>
  <cp:revision>281</cp:revision>
  <cp:lastPrinted>2023-05-12T06:15:32Z</cp:lastPrinted>
  <dcterms:created xsi:type="dcterms:W3CDTF">2023-04-06T09:50:58Z</dcterms:created>
  <dcterms:modified xsi:type="dcterms:W3CDTF">2023-08-08T05:52:41Z</dcterms:modified>
</cp:coreProperties>
</file>